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8" r:id="rId3"/>
  </p:sldMasterIdLst>
  <p:notesMasterIdLst>
    <p:notesMasterId r:id="rId15"/>
  </p:notesMasterIdLst>
  <p:sldIdLst>
    <p:sldId id="259" r:id="rId4"/>
    <p:sldId id="261" r:id="rId5"/>
    <p:sldId id="262" r:id="rId6"/>
    <p:sldId id="278" r:id="rId7"/>
    <p:sldId id="263" r:id="rId8"/>
    <p:sldId id="317" r:id="rId9"/>
    <p:sldId id="318" r:id="rId10"/>
    <p:sldId id="320" r:id="rId11"/>
    <p:sldId id="299" r:id="rId12"/>
    <p:sldId id="289" r:id="rId13"/>
    <p:sldId id="31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455" autoAdjust="0"/>
  </p:normalViewPr>
  <p:slideViewPr>
    <p:cSldViewPr snapToGrid="0">
      <p:cViewPr varScale="1">
        <p:scale>
          <a:sx n="60" d="100"/>
          <a:sy n="60" d="100"/>
        </p:scale>
        <p:origin x="10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70949-1B73-4D99-8045-2BE7D48B4F3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9065-3843-4A36-9CC4-B9F5E88C1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26319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25/03/2019</a:t>
            </a:r>
          </a:p>
        </p:txBody>
      </p:sp>
    </p:spTree>
    <p:extLst>
      <p:ext uri="{BB962C8B-B14F-4D97-AF65-F5344CB8AC3E}">
        <p14:creationId xmlns:p14="http://schemas.microsoft.com/office/powerpoint/2010/main" val="247695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8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6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4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0CEA-9E5F-4EAE-8411-48A52DA6D3B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9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4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sarah\My Documents\Dropbox\NCT Reference\NCT Logos 2014\New_logo Pantone 1795C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165" y="-10782"/>
            <a:ext cx="5180835" cy="6868782"/>
          </a:xfrm>
          <a:prstGeom prst="rect">
            <a:avLst/>
          </a:prstGeom>
          <a:noFill/>
        </p:spPr>
      </p:pic>
      <p:pic>
        <p:nvPicPr>
          <p:cNvPr id="11" name="Picture 3" descr="G:\LOGOS\KCA Logo\KCA PMS4525-beige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1129"/>
            <a:ext cx="1351359" cy="2160587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360000" y="3967217"/>
            <a:ext cx="6400800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5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000">
                <a:solidFill>
                  <a:schemeClr val="tx1"/>
                </a:solidFill>
                <a:latin typeface="Palatino Linotype" pitchFamily="18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500">
                <a:solidFill>
                  <a:schemeClr val="tx1"/>
                </a:solidFill>
                <a:latin typeface="Palatino Linotype" pitchFamily="18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500" kern="0" dirty="0">
                <a:solidFill>
                  <a:prstClr val="white">
                    <a:lumMod val="50000"/>
                  </a:prstClr>
                </a:solidFill>
              </a:rPr>
              <a:t>Church Tourism Manager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360000" y="3600000"/>
            <a:ext cx="7772400" cy="47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rgbClr val="C00000"/>
                </a:solidFill>
              </a:rPr>
              <a:t>Sarah Crossland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7772400" cy="601566"/>
          </a:xfrm>
          <a:prstGeom prst="rect">
            <a:avLst/>
          </a:prstGeom>
        </p:spPr>
        <p:txBody>
          <a:bodyPr anchor="t"/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1080000"/>
            <a:ext cx="6400800" cy="700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000"/>
              </a:spcAft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611780"/>
            <a:ext cx="232225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>
                <a:solidFill>
                  <a:prstClr val="black">
                    <a:lumMod val="50000"/>
                    <a:lumOff val="50000"/>
                  </a:prstClr>
                </a:solidFill>
              </a:rPr>
              <a:t>Registered Charity Number: 1119845</a:t>
            </a:r>
          </a:p>
        </p:txBody>
      </p:sp>
    </p:spTree>
    <p:extLst>
      <p:ext uri="{BB962C8B-B14F-4D97-AF65-F5344CB8AC3E}">
        <p14:creationId xmlns:p14="http://schemas.microsoft.com/office/powerpoint/2010/main" val="2493522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97153"/>
            <a:ext cx="9144000" cy="206084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000" y="180000"/>
            <a:ext cx="8784000" cy="4443758"/>
          </a:xfrm>
          <a:prstGeom prst="roundRect">
            <a:avLst/>
          </a:prstGeom>
          <a:solidFill>
            <a:schemeClr val="tx2">
              <a:alpha val="65000"/>
            </a:schemeClr>
          </a:solidFill>
        </p:spPr>
        <p:txBody>
          <a:bodyPr anchor="t"/>
          <a:lstStyle>
            <a:lvl1pPr marL="0" indent="0" algn="l">
              <a:spcAft>
                <a:spcPts val="1000"/>
              </a:spcAft>
              <a:buNone/>
              <a:defRPr sz="1500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Intro page (landscape) title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4425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180000"/>
            <a:ext cx="5364000" cy="6480720"/>
          </a:xfrm>
          <a:prstGeom prst="roundRect">
            <a:avLst/>
          </a:prstGeom>
          <a:solidFill>
            <a:schemeClr val="tx2">
              <a:alpha val="65000"/>
            </a:schemeClr>
          </a:solidFill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5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Intro page (landscape) title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Website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1" y="0"/>
            <a:ext cx="3429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6298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957" y="260648"/>
            <a:ext cx="8670303" cy="468000"/>
          </a:xfrm>
          <a:prstGeom prst="roundRect">
            <a:avLst/>
          </a:prstGeom>
          <a:solidFill>
            <a:srgbClr val="C58D01">
              <a:alpha val="50196"/>
            </a:srgb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Yellow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56" y="1984231"/>
            <a:ext cx="576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01260" y="900000"/>
            <a:ext cx="2700000" cy="576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0957" y="909576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0957" y="1462974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63682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260666"/>
            <a:ext cx="5760000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86147" y="360000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180000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739409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Yellow subtitle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86147" y="3600666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4427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957" y="260648"/>
            <a:ext cx="8670303" cy="468000"/>
          </a:xfrm>
          <a:prstGeom prst="roundRect">
            <a:avLst/>
          </a:prstGeom>
          <a:solidFill>
            <a:schemeClr val="accent1">
              <a:lumMod val="75000"/>
              <a:alpha val="50196"/>
            </a:scheme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Green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56" y="1984231"/>
            <a:ext cx="576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01260" y="900000"/>
            <a:ext cx="2700000" cy="576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0957" y="909576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0957" y="1462974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631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6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260666"/>
            <a:ext cx="5760000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86147" y="360000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180000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739409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Green subtitle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86147" y="3600666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66447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957" y="260648"/>
            <a:ext cx="8670303" cy="468000"/>
          </a:xfrm>
          <a:prstGeom prst="roundRect">
            <a:avLst/>
          </a:prstGeom>
          <a:solidFill>
            <a:schemeClr val="accent4">
              <a:lumMod val="75000"/>
              <a:alpha val="50196"/>
            </a:scheme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Blue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56" y="1984231"/>
            <a:ext cx="57600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01260" y="900000"/>
            <a:ext cx="2700000" cy="576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0957" y="909576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0957" y="1462974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63858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260666"/>
            <a:ext cx="5760000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000"/>
            </a:lvl1pPr>
            <a:lvl2pPr>
              <a:spcAft>
                <a:spcPts val="1000"/>
              </a:spcAft>
              <a:defRPr sz="1000"/>
            </a:lvl2pPr>
            <a:lvl3pPr>
              <a:spcAft>
                <a:spcPts val="1000"/>
              </a:spcAft>
              <a:defRPr sz="1000"/>
            </a:lvl3pPr>
            <a:lvl4pPr>
              <a:spcAft>
                <a:spcPts val="1000"/>
              </a:spcAft>
              <a:defRPr sz="1000"/>
            </a:lvl4pPr>
            <a:lvl5pPr>
              <a:spcAft>
                <a:spcPts val="10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86147" y="360000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180000"/>
            <a:ext cx="5760000" cy="360000"/>
          </a:xfrm>
        </p:spPr>
        <p:txBody>
          <a:bodyPr/>
          <a:lstStyle>
            <a:lvl5pPr marL="0" indent="0">
              <a:buNone/>
              <a:defRPr sz="1500">
                <a:solidFill>
                  <a:srgbClr val="C00000"/>
                </a:solidFill>
              </a:defRPr>
            </a:lvl5pPr>
          </a:lstStyle>
          <a:p>
            <a:pPr lvl="4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739409"/>
            <a:ext cx="5760000" cy="360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Blue subtitle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86147" y="3600666"/>
            <a:ext cx="2700000" cy="288000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075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AB4AAA-3176-024D-A02B-7409B0D0F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4187A2-2F69-AF4B-AE93-27AA1FE8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6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AB4AAA-3176-024D-A02B-7409B0D0FF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11/20/2019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4187A2-2F69-AF4B-AE93-27AA1FE8CB4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80000" y="360000"/>
            <a:ext cx="8693964" cy="436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00000"/>
            <a:ext cx="8693964" cy="527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0" indent="-180000" algn="l" rtl="0" eaLnBrk="1" fontAlgn="base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000">
          <a:solidFill>
            <a:schemeClr val="tx1"/>
          </a:solidFill>
          <a:latin typeface="+mj-lt"/>
          <a:ea typeface="+mn-ea"/>
          <a:cs typeface="+mn-cs"/>
        </a:defRPr>
      </a:lvl1pPr>
      <a:lvl2pPr marL="0" indent="-180000" algn="l" rtl="0" eaLnBrk="1" fontAlgn="base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000">
          <a:solidFill>
            <a:schemeClr val="tx1"/>
          </a:solidFill>
          <a:latin typeface="+mj-lt"/>
        </a:defRPr>
      </a:lvl2pPr>
      <a:lvl3pPr marL="0" indent="-180000" algn="l" rtl="0" eaLnBrk="1" fontAlgn="base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000">
          <a:solidFill>
            <a:schemeClr val="tx1"/>
          </a:solidFill>
          <a:latin typeface="+mj-lt"/>
        </a:defRPr>
      </a:lvl3pPr>
      <a:lvl4pPr marL="0" indent="-180000" algn="l" rtl="0" eaLnBrk="1" fontAlgn="base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000">
          <a:solidFill>
            <a:schemeClr val="tx1"/>
          </a:solidFill>
          <a:latin typeface="+mj-lt"/>
        </a:defRPr>
      </a:lvl4pPr>
      <a:lvl5pPr marL="0" indent="-180000" algn="l" rtl="0" eaLnBrk="1" fontAlgn="base" hangingPunct="1">
        <a:spcBef>
          <a:spcPts val="0"/>
        </a:spcBef>
        <a:spcAft>
          <a:spcPts val="1000"/>
        </a:spcAft>
        <a:buFont typeface="Arial" pitchFamily="34" charset="0"/>
        <a:buChar char="•"/>
        <a:defRPr sz="1000">
          <a:solidFill>
            <a:schemeClr val="tx1"/>
          </a:solidFill>
          <a:latin typeface="+mj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rants@nationalchurchestrust.org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nationalchurchestrust.org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mailto:nigel.mills@nationalchurchestrust.org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702" y="839551"/>
            <a:ext cx="8599017" cy="3355100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E52713"/>
                </a:solidFill>
                <a:latin typeface="Verdana"/>
                <a:cs typeface="Verdana"/>
              </a:rPr>
              <a:t>PLANNING AND MANAGING MAJOR BUILDING PROJECTS</a:t>
            </a:r>
            <a:br>
              <a:rPr lang="en-US" sz="5400" dirty="0">
                <a:solidFill>
                  <a:srgbClr val="E52713"/>
                </a:solidFill>
                <a:latin typeface="Verdana"/>
                <a:cs typeface="Verdana"/>
              </a:rPr>
            </a:br>
            <a:r>
              <a:rPr lang="en-US" sz="2800" dirty="0">
                <a:solidFill>
                  <a:srgbClr val="E52713"/>
                </a:solidFill>
                <a:latin typeface="Verdana"/>
                <a:cs typeface="Verdana"/>
              </a:rPr>
              <a:t>Holy Trinity, Leeds 21</a:t>
            </a:r>
            <a:r>
              <a:rPr lang="en-US" sz="2800" baseline="30000" dirty="0">
                <a:solidFill>
                  <a:srgbClr val="E52713"/>
                </a:solidFill>
                <a:latin typeface="Verdana"/>
                <a:cs typeface="Verdana"/>
              </a:rPr>
              <a:t>st</a:t>
            </a:r>
            <a:r>
              <a:rPr lang="en-US" sz="2800" dirty="0">
                <a:solidFill>
                  <a:srgbClr val="E52713"/>
                </a:solidFill>
                <a:latin typeface="Verdana"/>
                <a:cs typeface="Verdana"/>
              </a:rPr>
              <a:t> November 2019</a:t>
            </a:r>
            <a:br>
              <a:rPr lang="en-US" sz="4000" dirty="0">
                <a:solidFill>
                  <a:srgbClr val="E52713"/>
                </a:solidFill>
                <a:latin typeface="Verdana"/>
                <a:cs typeface="Verdana"/>
              </a:rPr>
            </a:br>
            <a:endParaRPr lang="en-US" sz="4000" baseline="30000" dirty="0">
              <a:solidFill>
                <a:srgbClr val="E5271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85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5135438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SzPct val="120000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new and exciting place to promote churches.</a:t>
            </a:r>
          </a:p>
          <a:p>
            <a:pPr>
              <a:spcAft>
                <a:spcPts val="1000"/>
              </a:spcAft>
              <a:buSzPct val="50000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ExploreChurches is part of the Trust’s church tourism work, which also includes: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regularly changing homepage with features, campaigns, events and themed lists and trails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experiences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events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themed lists and trails, new every fortnight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searchable map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3000+ detailed church pages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5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visitor guide, including spotters guide and county pages</a:t>
            </a: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endParaRPr lang="en-GB" sz="125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82563" indent="-1825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endParaRPr lang="en-GB" sz="12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88640"/>
            <a:ext cx="5135438" cy="540000"/>
          </a:xfrm>
          <a:prstGeom prst="roundRect">
            <a:avLst>
              <a:gd name="adj" fmla="val 0"/>
            </a:avLst>
          </a:prstGeom>
          <a:solidFill>
            <a:srgbClr val="E64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E64823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5030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kern="0" dirty="0">
                <a:solidFill>
                  <a:prstClr val="white"/>
                </a:solidFill>
              </a:rPr>
              <a:t>ExploreChurches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688" y="188641"/>
            <a:ext cx="3466800" cy="64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39371"/>
            <a:ext cx="4498722" cy="435963"/>
          </a:xfrm>
        </p:spPr>
        <p:txBody>
          <a:bodyPr lIns="0" tIns="0" rIns="0" bIns="0" anchor="t" anchorCtr="0">
            <a:normAutofit fontScale="90000"/>
          </a:bodyPr>
          <a:lstStyle/>
          <a:p>
            <a:pPr algn="l"/>
            <a:r>
              <a:rPr lang="en-US" sz="5400" baseline="30000" dirty="0">
                <a:solidFill>
                  <a:srgbClr val="E52713"/>
                </a:solidFill>
                <a:latin typeface="Verdana"/>
                <a:cs typeface="Verdana"/>
              </a:rPr>
              <a:t>Any questions?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17492"/>
            <a:ext cx="4783066" cy="37355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960643"/>
            <a:ext cx="8562372" cy="43222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tabLst>
                <a:tab pos="402431" algn="l"/>
              </a:tabLst>
              <a:defRPr/>
            </a:pPr>
            <a:endParaRPr lang="en-GB" sz="1600" kern="0" dirty="0">
              <a:solidFill>
                <a:prstClr val="black"/>
              </a:solidFill>
              <a:latin typeface="Verdana" pitchFamily="34" charset="0"/>
            </a:endParaRPr>
          </a:p>
          <a:p>
            <a:pPr defTabSz="457200">
              <a:tabLst>
                <a:tab pos="402431" algn="l"/>
              </a:tabLst>
              <a:defRPr/>
            </a:pPr>
            <a:endParaRPr lang="en-GB" sz="1600" b="1" kern="0" dirty="0">
              <a:solidFill>
                <a:prstClr val="black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tabLst>
                <a:tab pos="402431" algn="l"/>
              </a:tabLst>
              <a:defRPr/>
            </a:pPr>
            <a:r>
              <a:rPr lang="en-GB" sz="1600" b="1" kern="0" dirty="0">
                <a:solidFill>
                  <a:prstClr val="black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Nigel Mills, </a:t>
            </a: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Grants Officer (Scotland / Northern England / Northern Ireland) </a:t>
            </a:r>
          </a:p>
          <a:p>
            <a:pPr defTabSz="457200">
              <a:tabLst>
                <a:tab pos="402431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nigel.mills@nationalchurchestrust.org</a:t>
            </a: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defTabSz="457200">
              <a:tabLst>
                <a:tab pos="402431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07702812406</a:t>
            </a:r>
          </a:p>
          <a:p>
            <a:pPr defTabSz="457200">
              <a:tabLst>
                <a:tab pos="402431" algn="l"/>
              </a:tabLst>
              <a:defRPr/>
            </a:pPr>
            <a:endParaRPr lang="en-GB" sz="1600" kern="0" dirty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/>
            </a:pPr>
            <a:endParaRPr lang="en-GB" kern="0" dirty="0">
              <a:solidFill>
                <a:srgbClr val="E52713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/>
            </a:pPr>
            <a:r>
              <a:rPr lang="en-GB" kern="0" dirty="0">
                <a:solidFill>
                  <a:srgbClr val="E52713"/>
                </a:solidFill>
                <a:latin typeface="Verdana" pitchFamily="34" charset="0"/>
              </a:rPr>
              <a:t>The National Churches Trust</a:t>
            </a:r>
          </a:p>
          <a:p>
            <a:pPr defTabSz="457200">
              <a:tabLst>
                <a:tab pos="536575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itchFamily="34" charset="0"/>
              </a:rPr>
              <a:t>7 </a:t>
            </a:r>
            <a:r>
              <a:rPr lang="en-GB" sz="1600" kern="0" dirty="0" err="1">
                <a:solidFill>
                  <a:prstClr val="black"/>
                </a:solidFill>
                <a:latin typeface="Verdana" pitchFamily="34" charset="0"/>
              </a:rPr>
              <a:t>Tufton</a:t>
            </a:r>
            <a:r>
              <a:rPr lang="en-GB" sz="1600" kern="0" dirty="0">
                <a:solidFill>
                  <a:prstClr val="black"/>
                </a:solidFill>
                <a:latin typeface="Verdana" pitchFamily="34" charset="0"/>
              </a:rPr>
              <a:t> Street</a:t>
            </a:r>
          </a:p>
          <a:p>
            <a:pPr defTabSz="457200">
              <a:tabLst>
                <a:tab pos="536575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itchFamily="34" charset="0"/>
              </a:rPr>
              <a:t>London</a:t>
            </a:r>
          </a:p>
          <a:p>
            <a:pPr defTabSz="457200">
              <a:tabLst>
                <a:tab pos="536575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itchFamily="34" charset="0"/>
              </a:rPr>
              <a:t>SW1P 3QB</a:t>
            </a:r>
            <a:endParaRPr lang="en-GB" sz="1600" kern="0" dirty="0">
              <a:solidFill>
                <a:prstClr val="black"/>
              </a:solidFill>
              <a:latin typeface="Verdana" pitchFamily="34" charset="0"/>
              <a:hlinkClick r:id="" action="ppaction://noactio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itchFamily="34" charset="0"/>
                <a:hlinkClick r:id="rId5"/>
              </a:rPr>
              <a:t>www.nationalchurchestrust.org</a:t>
            </a:r>
            <a:endParaRPr lang="en-GB" sz="1600" kern="0" dirty="0">
              <a:solidFill>
                <a:prstClr val="black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/>
            </a:pPr>
            <a:r>
              <a:rPr lang="en-GB" sz="1600" kern="0" dirty="0">
                <a:solidFill>
                  <a:prstClr val="black"/>
                </a:solidFill>
                <a:latin typeface="Verdana" pitchFamily="34" charset="0"/>
                <a:hlinkClick r:id="rId6"/>
              </a:rPr>
              <a:t>grants@nationalchurchestrust.org</a:t>
            </a:r>
            <a:r>
              <a:rPr lang="en-GB" sz="1600" kern="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869" y="3736460"/>
            <a:ext cx="927102" cy="932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94" y="4713548"/>
            <a:ext cx="867893" cy="867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653" y="4741064"/>
            <a:ext cx="932359" cy="559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1" t="1" r="10861" b="5535"/>
          <a:stretch/>
        </p:blipFill>
        <p:spPr>
          <a:xfrm>
            <a:off x="6023752" y="3990595"/>
            <a:ext cx="950260" cy="688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13" y="3741125"/>
            <a:ext cx="938456" cy="938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929" y="4713548"/>
            <a:ext cx="910042" cy="9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8154" y="558170"/>
            <a:ext cx="5101143" cy="435963"/>
          </a:xfrm>
        </p:spPr>
        <p:txBody>
          <a:bodyPr lIns="0" tIns="0" rIns="0" bIns="0" anchor="t" anchorCtr="0">
            <a:normAutofit fontScale="90000"/>
          </a:bodyPr>
          <a:lstStyle/>
          <a:p>
            <a:pPr algn="l"/>
            <a:r>
              <a:rPr lang="en-US" sz="5400" b="1" baseline="30000" dirty="0">
                <a:solidFill>
                  <a:srgbClr val="E52713"/>
                </a:solidFill>
                <a:latin typeface="Verdana"/>
                <a:cs typeface="Verdana"/>
              </a:rPr>
              <a:t>Grants 2015 – 2019</a:t>
            </a:r>
            <a:br>
              <a:rPr lang="en-US" sz="5400" b="1" baseline="30000" dirty="0">
                <a:solidFill>
                  <a:srgbClr val="E52713"/>
                </a:solidFill>
                <a:latin typeface="Verdana"/>
                <a:cs typeface="Verdana"/>
              </a:rPr>
            </a:br>
            <a:endParaRPr lang="en-US" sz="5400" b="1" baseline="30000" dirty="0">
              <a:solidFill>
                <a:srgbClr val="E52713"/>
              </a:solidFill>
              <a:latin typeface="Verdana"/>
              <a:cs typeface="Verdan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520894" y="1112960"/>
            <a:ext cx="51464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2000+ applications – year on year rise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750+ grants awarded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£6 million distributed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24% average success rate for Repair and Community type grants – i.e. 1 in 4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Repair grants: £17,000</a:t>
            </a:r>
          </a:p>
          <a:p>
            <a:pPr marL="285750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Community grants: £10,200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598" y="524595"/>
            <a:ext cx="2874645" cy="2362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t="28021" r="21034" b="22818"/>
          <a:stretch/>
        </p:blipFill>
        <p:spPr>
          <a:xfrm>
            <a:off x="5800597" y="3184367"/>
            <a:ext cx="2874645" cy="217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213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134886" y="730381"/>
            <a:ext cx="5665708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ea typeface="+mj-ea"/>
                <a:cs typeface="Verdana"/>
              </a:rPr>
              <a:t>TOP TIP #1</a:t>
            </a:r>
          </a:p>
          <a:p>
            <a:pPr lvl="1" defTabSz="457200">
              <a:lnSpc>
                <a:spcPct val="150000"/>
              </a:lnSpc>
            </a:pPr>
            <a:r>
              <a:rPr lang="en-US" sz="2800" b="1" dirty="0">
                <a:solidFill>
                  <a:srgbClr val="E52713"/>
                </a:solidFill>
                <a:latin typeface="Verdana"/>
                <a:ea typeface="+mj-ea"/>
                <a:cs typeface="Verdana"/>
              </a:rPr>
              <a:t>Are you eligible?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a Christian Place of Worship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open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to Listed and Unlisted buildings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have raised 50% costs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must be to the church building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must not have started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have quotes in place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have permissions in place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Verdana"/>
              <a:ea typeface="+mj-e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Verdana"/>
              <a:ea typeface="+mj-ea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597" y="713850"/>
            <a:ext cx="2881343" cy="216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596" y="3179276"/>
            <a:ext cx="2881343" cy="236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540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60796" y="748703"/>
            <a:ext cx="5213684" cy="515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TOP TIP #2</a:t>
            </a:r>
          </a:p>
          <a:p>
            <a:pPr lvl="1" defTabSz="457200">
              <a:lnSpc>
                <a:spcPct val="150000"/>
              </a:lnSpc>
            </a:pPr>
            <a:r>
              <a:rPr lang="en-US" sz="2800" b="1" dirty="0">
                <a:solidFill>
                  <a:srgbClr val="E52713"/>
                </a:solidFill>
                <a:latin typeface="Verdana"/>
                <a:cs typeface="Verdana"/>
              </a:rPr>
              <a:t>Do we fund what you want to do?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1053" y="1264317"/>
            <a:ext cx="5067813" cy="4747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342900" indent="-342900" defTabSz="4572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1472A-6E37-4FC2-9B20-13141ACDAB66}"/>
              </a:ext>
            </a:extLst>
          </p:cNvPr>
          <p:cNvSpPr txBox="1"/>
          <p:nvPr/>
        </p:nvSpPr>
        <p:spPr>
          <a:xfrm>
            <a:off x="260796" y="2531284"/>
            <a:ext cx="534832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endParaRPr lang="en-GB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 Grants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Gateway Grants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Cornerstone Grants</a:t>
            </a:r>
          </a:p>
          <a:p>
            <a:pPr defTabSz="457200">
              <a:lnSpc>
                <a:spcPct val="150000"/>
              </a:lnSpc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43" y="748703"/>
            <a:ext cx="2941223" cy="2205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44" y="3189764"/>
            <a:ext cx="2931828" cy="219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7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250639" y="823565"/>
            <a:ext cx="545674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TOP TIP #3</a:t>
            </a:r>
          </a:p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Read the Guidance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How to fill in the form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What to include and why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Examples of what looking for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Scoring Criteria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9589" b="2888"/>
          <a:stretch/>
        </p:blipFill>
        <p:spPr>
          <a:xfrm>
            <a:off x="5833638" y="3184366"/>
            <a:ext cx="2848303" cy="213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638" y="615816"/>
            <a:ext cx="2881343" cy="216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250639" y="823565"/>
            <a:ext cx="545674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TOP TIP #4</a:t>
            </a:r>
          </a:p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Make a brilliant bid!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One size does not fit all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You are the experts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Three essential ingredients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It is a learning process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lvl="1" defTabSz="457200"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19" y="3184366"/>
            <a:ext cx="3094741" cy="238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08" y="352145"/>
            <a:ext cx="1754765" cy="252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83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250639" y="823565"/>
            <a:ext cx="54567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TOP TIP #5</a:t>
            </a:r>
          </a:p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Make a funding plan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Need more than one bid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Reassurance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Timing is crucial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lvl="1" defTabSz="457200"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38" y="3185878"/>
            <a:ext cx="2848303" cy="212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38" y="627798"/>
            <a:ext cx="2881343" cy="2137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740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8923" y="993695"/>
            <a:ext cx="5146431" cy="39070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598" y="3184366"/>
            <a:ext cx="2881343" cy="2132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E6939-270D-4695-9C79-A1C9C679336B}"/>
              </a:ext>
            </a:extLst>
          </p:cNvPr>
          <p:cNvSpPr txBox="1"/>
          <p:nvPr/>
        </p:nvSpPr>
        <p:spPr>
          <a:xfrm>
            <a:off x="250639" y="823565"/>
            <a:ext cx="54567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TOP TIP #6</a:t>
            </a:r>
          </a:p>
          <a:p>
            <a:pPr lvl="1" defTabSz="457200">
              <a:lnSpc>
                <a:spcPct val="150000"/>
              </a:lnSpc>
            </a:pPr>
            <a:r>
              <a:rPr lang="en-US" sz="3200" b="1" dirty="0">
                <a:solidFill>
                  <a:srgbClr val="E52713"/>
                </a:solidFill>
                <a:latin typeface="Verdana"/>
                <a:cs typeface="Verdana"/>
              </a:rPr>
              <a:t>It isn’t just about the money!</a:t>
            </a: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MaintenanceBooker</a:t>
            </a:r>
            <a:endParaRPr lang="en-US" sz="24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Verdana"/>
                <a:cs typeface="Verdana" panose="020B0604030504040204" pitchFamily="34" charset="0"/>
              </a:rPr>
              <a:t>ExploreChurches</a:t>
            </a:r>
            <a:endParaRPr lang="en-US" sz="24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lvl="1" defTabSz="457200">
              <a:lnSpc>
                <a:spcPct val="200000"/>
              </a:lnSpc>
            </a:pPr>
            <a:endParaRPr lang="en-US" sz="2800" dirty="0">
              <a:solidFill>
                <a:prstClr val="black"/>
              </a:solidFill>
              <a:latin typeface="Verdana"/>
              <a:cs typeface="Verdana" panose="020B0604030504040204" pitchFamily="34" charset="0"/>
            </a:endParaRPr>
          </a:p>
          <a:p>
            <a:pPr marL="742950" lvl="1" indent="-285750" defTabSz="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17" y="3184366"/>
            <a:ext cx="2739344" cy="213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5" y="615816"/>
            <a:ext cx="2846068" cy="216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743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691c8ec-0646-461b-94a4-dab5ec6895c8@eurprd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73" y="207211"/>
            <a:ext cx="2743847" cy="18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625"/>
            <a:ext cx="9144000" cy="4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NCT #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E85CF83-FB7E-4BC1-9F53-5B0C3BAC039A}" vid="{9FA6569E-1F5F-4ABD-B9E2-293B8857F9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334</Words>
  <Application>Microsoft Office PowerPoint</Application>
  <PresentationFormat>On-screen Show (4:3)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2_Office Theme</vt:lpstr>
      <vt:lpstr>NCT</vt:lpstr>
      <vt:lpstr>PLANNING AND MANAGING MAJOR BUILDING PROJECTS Holy Trinity, Leeds 21st November 2019 </vt:lpstr>
      <vt:lpstr>Grants 2015 –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Alastair Hunter Trustee National Churches Trust</dc:title>
  <dc:creator>Verity Relph</dc:creator>
  <cp:lastModifiedBy>HRB</cp:lastModifiedBy>
  <cp:revision>42</cp:revision>
  <cp:lastPrinted>2018-11-14T17:07:23Z</cp:lastPrinted>
  <dcterms:created xsi:type="dcterms:W3CDTF">2018-06-26T10:28:47Z</dcterms:created>
  <dcterms:modified xsi:type="dcterms:W3CDTF">2019-11-20T14:12:51Z</dcterms:modified>
</cp:coreProperties>
</file>