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71" r:id="rId3"/>
    <p:sldId id="258" r:id="rId4"/>
    <p:sldId id="263" r:id="rId5"/>
    <p:sldId id="272" r:id="rId6"/>
    <p:sldId id="265" r:id="rId7"/>
    <p:sldId id="273" r:id="rId8"/>
    <p:sldId id="267" r:id="rId9"/>
    <p:sldId id="266" r:id="rId10"/>
    <p:sldId id="269" r:id="rId11"/>
    <p:sldId id="274" r:id="rId12"/>
    <p:sldId id="268" r:id="rId13"/>
    <p:sldId id="259" r:id="rId14"/>
    <p:sldId id="275"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8605" autoAdjust="0"/>
  </p:normalViewPr>
  <p:slideViewPr>
    <p:cSldViewPr snapToGrid="0">
      <p:cViewPr varScale="1">
        <p:scale>
          <a:sx n="60" d="100"/>
          <a:sy n="60" d="100"/>
        </p:scale>
        <p:origin x="5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3F822B-ECCE-4163-B4A7-2B63C78272F3}" type="datetimeFigureOut">
              <a:rPr lang="en-GB" smtClean="0"/>
              <a:t>20/11/2019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5C6871-E0B2-4AC9-9821-863FEA7F7865}" type="slidenum">
              <a:rPr lang="en-GB" smtClean="0"/>
              <a:t>‹#›</a:t>
            </a:fld>
            <a:endParaRPr lang="en-GB"/>
          </a:p>
        </p:txBody>
      </p:sp>
    </p:spTree>
    <p:extLst>
      <p:ext uri="{BB962C8B-B14F-4D97-AF65-F5344CB8AC3E}">
        <p14:creationId xmlns:p14="http://schemas.microsoft.com/office/powerpoint/2010/main" val="2415984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fundsonline.co.uk/"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www.parishresources.org.uk/wp-content/uploads/Charitable-Grants-for-Churches-Feb-2019.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Good afternoon.</a:t>
            </a:r>
            <a:r>
              <a:rPr lang="en-GB" baseline="0" dirty="0"/>
              <a:t> My name is Becky Nicholson. I am the Lead Stewardship Officer at the Diocese of Leeds. My job is to help parishes work towards and maintain financial stability, by effectively stewarding the resources they have and also by fundraising and applying for grants.</a:t>
            </a:r>
          </a:p>
          <a:p>
            <a:endParaRPr lang="en-GB" baseline="0" dirty="0"/>
          </a:p>
          <a:p>
            <a:r>
              <a:rPr lang="en-GB" baseline="0" dirty="0"/>
              <a:t>Before joining the diocese I worked as a regional fundraiser at Martin House Children’s Hospice near Wetherby and before that I worked as a teacher in a church of England Junior school in York.</a:t>
            </a:r>
          </a:p>
          <a:p>
            <a:endParaRPr lang="en-GB" baseline="0" dirty="0"/>
          </a:p>
          <a:p>
            <a:r>
              <a:rPr lang="en-GB" baseline="0" dirty="0"/>
              <a:t>I am a member of the Institute of Fundraising where I recently passed my diploma.</a:t>
            </a:r>
          </a:p>
          <a:p>
            <a:endParaRPr lang="en-GB" baseline="0" dirty="0"/>
          </a:p>
          <a:p>
            <a:r>
              <a:rPr lang="en-GB" baseline="0" dirty="0"/>
              <a:t>It is a pleasure to join you all here today and I hope to give you an introduction to fundraising for a larger project. </a:t>
            </a:r>
          </a:p>
          <a:p>
            <a:endParaRPr lang="en-GB" baseline="0" dirty="0"/>
          </a:p>
          <a:p>
            <a:r>
              <a:rPr lang="en-GB" baseline="0" dirty="0"/>
              <a:t>I will forward my slides to you after today, along with more detailed notes. </a:t>
            </a:r>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1</a:t>
            </a:fld>
            <a:endParaRPr lang="en-GB" dirty="0"/>
          </a:p>
        </p:txBody>
      </p:sp>
    </p:spTree>
    <p:extLst>
      <p:ext uri="{BB962C8B-B14F-4D97-AF65-F5344CB8AC3E}">
        <p14:creationId xmlns:p14="http://schemas.microsoft.com/office/powerpoint/2010/main" val="2644625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u="none" strike="noStrike" kern="1200" dirty="0">
                <a:solidFill>
                  <a:schemeClr val="tx1"/>
                </a:solidFill>
                <a:effectLst/>
                <a:latin typeface="+mn-lt"/>
                <a:ea typeface="+mn-ea"/>
                <a:cs typeface="+mn-cs"/>
              </a:rPr>
              <a:t>The expertise available to you - Have you special skills, will you need to appoint a contractor</a:t>
            </a:r>
            <a:r>
              <a:rPr lang="en-GB" sz="1200" u="none" strike="noStrike" kern="1200" baseline="0" dirty="0">
                <a:solidFill>
                  <a:schemeClr val="tx1"/>
                </a:solidFill>
                <a:effectLst/>
                <a:latin typeface="+mn-lt"/>
                <a:ea typeface="+mn-ea"/>
                <a:cs typeface="+mn-cs"/>
              </a:rPr>
              <a:t> or</a:t>
            </a:r>
            <a:r>
              <a:rPr lang="en-GB" sz="1200" u="none" strike="noStrike" kern="1200" dirty="0">
                <a:solidFill>
                  <a:schemeClr val="tx1"/>
                </a:solidFill>
                <a:effectLst/>
                <a:latin typeface="+mn-lt"/>
                <a:ea typeface="+mn-ea"/>
                <a:cs typeface="+mn-cs"/>
              </a:rPr>
              <a:t> third party to deliver the services that you hope to offer?</a:t>
            </a:r>
          </a:p>
          <a:p>
            <a:pPr lvl="0"/>
            <a:r>
              <a:rPr lang="en-GB" sz="1200" u="none" strike="noStrike" kern="1200" dirty="0">
                <a:solidFill>
                  <a:schemeClr val="tx1"/>
                </a:solidFill>
                <a:effectLst/>
                <a:latin typeface="+mn-lt"/>
                <a:ea typeface="+mn-ea"/>
                <a:cs typeface="+mn-cs"/>
              </a:rPr>
              <a:t>Any future plans you may have - Will your project need further funding as time goes on</a:t>
            </a:r>
            <a:r>
              <a:rPr lang="en-GB" sz="1200" u="none" strike="noStrike" kern="1200" baseline="0" dirty="0">
                <a:solidFill>
                  <a:schemeClr val="tx1"/>
                </a:solidFill>
                <a:effectLst/>
                <a:latin typeface="+mn-lt"/>
                <a:ea typeface="+mn-ea"/>
                <a:cs typeface="+mn-cs"/>
              </a:rPr>
              <a:t> or will it be self-sustaining. What plans have you made here?</a:t>
            </a:r>
            <a:endParaRPr lang="en-GB" sz="1200" u="none" strike="noStrike" kern="1200" dirty="0">
              <a:solidFill>
                <a:schemeClr val="tx1"/>
              </a:solidFill>
              <a:effectLst/>
              <a:latin typeface="+mn-lt"/>
              <a:ea typeface="+mn-ea"/>
              <a:cs typeface="+mn-cs"/>
            </a:endParaRPr>
          </a:p>
          <a:p>
            <a:pPr lvl="0"/>
            <a:r>
              <a:rPr lang="en-GB" sz="1200" u="none" strike="noStrike" kern="1200" dirty="0">
                <a:solidFill>
                  <a:schemeClr val="tx1"/>
                </a:solidFill>
                <a:effectLst/>
                <a:latin typeface="+mn-lt"/>
                <a:ea typeface="+mn-ea"/>
                <a:cs typeface="+mn-cs"/>
              </a:rPr>
              <a:t>The budget - how much will your project cost? Look very closely at your VAT and add that to the project cost with a view to reclaiming under the Listed Places of Worship Grants Scheme when the project is finished.</a:t>
            </a:r>
          </a:p>
          <a:p>
            <a:pPr lvl="0"/>
            <a:r>
              <a:rPr lang="en-GB" sz="1200" u="none" strike="noStrike" kern="1200" dirty="0">
                <a:solidFill>
                  <a:schemeClr val="tx1"/>
                </a:solidFill>
                <a:effectLst/>
                <a:latin typeface="+mn-lt"/>
                <a:ea typeface="+mn-ea"/>
                <a:cs typeface="+mn-cs"/>
              </a:rPr>
              <a:t>What additional support will you need? </a:t>
            </a:r>
            <a:r>
              <a:rPr lang="en-GB" sz="1200" u="none" strike="noStrike" kern="1200" baseline="0" dirty="0">
                <a:solidFill>
                  <a:schemeClr val="tx1"/>
                </a:solidFill>
                <a:effectLst/>
                <a:latin typeface="+mn-lt"/>
                <a:ea typeface="+mn-ea"/>
                <a:cs typeface="+mn-cs"/>
              </a:rPr>
              <a:t> Discuss o</a:t>
            </a:r>
            <a:r>
              <a:rPr lang="en-GB" sz="1200" u="none" strike="noStrike" kern="1200" dirty="0">
                <a:solidFill>
                  <a:schemeClr val="tx1"/>
                </a:solidFill>
                <a:effectLst/>
                <a:latin typeface="+mn-lt"/>
                <a:ea typeface="+mn-ea"/>
                <a:cs typeface="+mn-cs"/>
              </a:rPr>
              <a:t>ther funding streams that you have asked for or can access</a:t>
            </a:r>
            <a:r>
              <a:rPr lang="en-GB" sz="1200" u="none" strike="noStrike" kern="1200" baseline="0" dirty="0">
                <a:solidFill>
                  <a:schemeClr val="tx1"/>
                </a:solidFill>
                <a:effectLst/>
                <a:latin typeface="+mn-lt"/>
                <a:ea typeface="+mn-ea"/>
                <a:cs typeface="+mn-cs"/>
              </a:rPr>
              <a:t> and be aware that funders will want to see evidence of your own funding or funding potential (often called matched funding) as a condition of their grant.</a:t>
            </a:r>
            <a:endParaRPr lang="en-GB" sz="1200" u="none" strike="noStrike" kern="1200" dirty="0">
              <a:solidFill>
                <a:schemeClr val="tx1"/>
              </a:solidFill>
              <a:effectLst/>
              <a:latin typeface="+mn-lt"/>
              <a:ea typeface="+mn-ea"/>
              <a:cs typeface="+mn-cs"/>
            </a:endParaRPr>
          </a:p>
          <a:p>
            <a:pPr lvl="0"/>
            <a:r>
              <a:rPr lang="en-GB" sz="1200" u="none" strike="noStrike" kern="1200" dirty="0">
                <a:solidFill>
                  <a:schemeClr val="tx1"/>
                </a:solidFill>
                <a:effectLst/>
                <a:latin typeface="+mn-lt"/>
                <a:ea typeface="+mn-ea"/>
                <a:cs typeface="+mn-cs"/>
              </a:rPr>
              <a:t>Appendices such as financial</a:t>
            </a:r>
            <a:r>
              <a:rPr lang="en-GB" sz="1200" u="none" strike="noStrike" kern="1200" baseline="0" dirty="0">
                <a:solidFill>
                  <a:schemeClr val="tx1"/>
                </a:solidFill>
                <a:effectLst/>
                <a:latin typeface="+mn-lt"/>
                <a:ea typeface="+mn-ea"/>
                <a:cs typeface="+mn-cs"/>
              </a:rPr>
              <a:t> accounts and details about your governance structure should go at the end.</a:t>
            </a:r>
            <a:endParaRPr lang="en-GB" sz="1200" u="none" strike="noStrike" kern="1200" dirty="0">
              <a:solidFill>
                <a:schemeClr val="tx1"/>
              </a:solidFill>
              <a:effectLst/>
              <a:latin typeface="+mn-lt"/>
              <a:ea typeface="+mn-ea"/>
              <a:cs typeface="+mn-cs"/>
            </a:endParaRPr>
          </a:p>
          <a:p>
            <a:pPr lvl="0"/>
            <a:endParaRPr lang="en-GB" sz="1200" u="none" strike="noStrike" kern="1200" dirty="0">
              <a:solidFill>
                <a:schemeClr val="tx1"/>
              </a:solidFill>
              <a:effectLst/>
              <a:latin typeface="+mn-lt"/>
              <a:ea typeface="+mn-ea"/>
              <a:cs typeface="+mn-cs"/>
            </a:endParaRPr>
          </a:p>
          <a:p>
            <a:pPr lvl="0"/>
            <a:endParaRPr lang="en-GB" sz="1200" u="none" strike="noStrike" kern="1200" dirty="0">
              <a:solidFill>
                <a:schemeClr val="tx1"/>
              </a:solidFill>
              <a:effectLst/>
              <a:latin typeface="+mn-lt"/>
              <a:ea typeface="+mn-ea"/>
              <a:cs typeface="+mn-cs"/>
            </a:endParaRPr>
          </a:p>
          <a:p>
            <a:pPr lvl="0"/>
            <a:endParaRPr lang="en-GB" sz="120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CBEBA40-709A-4CBD-8B92-995F05054BE2}" type="slidenum">
              <a:rPr lang="en-GB" smtClean="0"/>
              <a:t>10</a:t>
            </a:fld>
            <a:endParaRPr lang="en-GB" dirty="0"/>
          </a:p>
        </p:txBody>
      </p:sp>
    </p:spTree>
    <p:extLst>
      <p:ext uri="{BB962C8B-B14F-4D97-AF65-F5344CB8AC3E}">
        <p14:creationId xmlns:p14="http://schemas.microsoft.com/office/powerpoint/2010/main" val="3940131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dirty="0"/>
              <a:t>Take a look at the major reasons that funding</a:t>
            </a:r>
            <a:r>
              <a:rPr lang="en-GB" baseline="0" dirty="0"/>
              <a:t> applications are unsuccessful. Primarily, funding bids fail because they do not fit the eligibility criteria. If you are going to take the time to make an application, then do check that your project is something that your funder will fund.</a:t>
            </a:r>
          </a:p>
          <a:p>
            <a:pPr fontAlgn="base"/>
            <a:endParaRPr lang="en-GB" baseline="0" dirty="0"/>
          </a:p>
          <a:p>
            <a:pPr fontAlgn="base"/>
            <a:r>
              <a:rPr lang="en-GB" baseline="0" dirty="0"/>
              <a:t>Of those applications that do meet the eligibility criteria only 40% are approved for funding and here are the reasons.</a:t>
            </a:r>
          </a:p>
          <a:p>
            <a:pPr fontAlgn="base"/>
            <a:endParaRPr lang="en-GB" baseline="0" dirty="0"/>
          </a:p>
          <a:p>
            <a:pPr fontAlgn="base"/>
            <a:r>
              <a:rPr lang="en-GB" baseline="0" dirty="0"/>
              <a:t>The Joseph Rowntree Charitable Trust </a:t>
            </a:r>
            <a:r>
              <a:rPr lang="en-GB" sz="1200" b="0" i="0" kern="1200" dirty="0">
                <a:solidFill>
                  <a:schemeClr val="tx1"/>
                </a:solidFill>
                <a:effectLst/>
                <a:latin typeface="+mn-lt"/>
                <a:ea typeface="+mn-ea"/>
                <a:cs typeface="+mn-cs"/>
              </a:rPr>
              <a:t>requests applications of no more than four pages, but has regularly received bids of more than double that length. They then have to ask for a resubmission from the charity that only results in delay.</a:t>
            </a:r>
          </a:p>
          <a:p>
            <a:pPr fontAlgn="base"/>
            <a:endParaRPr lang="en-GB" sz="1200" b="0" i="0" kern="1200" dirty="0">
              <a:solidFill>
                <a:schemeClr val="tx1"/>
              </a:solidFill>
              <a:effectLst/>
              <a:latin typeface="+mn-lt"/>
              <a:ea typeface="+mn-ea"/>
              <a:cs typeface="+mn-cs"/>
            </a:endParaRPr>
          </a:p>
          <a:p>
            <a:pPr fontAlgn="base"/>
            <a:r>
              <a:rPr lang="en-GB" sz="1200" b="0" i="0" kern="1200" baseline="0" dirty="0">
                <a:solidFill>
                  <a:schemeClr val="tx1"/>
                </a:solidFill>
                <a:effectLst/>
                <a:latin typeface="+mn-lt"/>
                <a:ea typeface="+mn-ea"/>
                <a:cs typeface="+mn-cs"/>
              </a:rPr>
              <a:t>T</a:t>
            </a:r>
            <a:r>
              <a:rPr lang="en-GB" sz="1200" b="0" i="0" kern="1200" dirty="0">
                <a:solidFill>
                  <a:schemeClr val="tx1"/>
                </a:solidFill>
                <a:effectLst/>
                <a:latin typeface="+mn-lt"/>
                <a:ea typeface="+mn-ea"/>
                <a:cs typeface="+mn-cs"/>
              </a:rPr>
              <a:t>he Big Lottery Fund, says that it often receives applications that includes</a:t>
            </a:r>
            <a:r>
              <a:rPr lang="en-GB" sz="1200" b="0" i="0" kern="1200" baseline="0" dirty="0">
                <a:solidFill>
                  <a:schemeClr val="tx1"/>
                </a:solidFill>
                <a:effectLst/>
                <a:latin typeface="+mn-lt"/>
                <a:ea typeface="+mn-ea"/>
                <a:cs typeface="+mn-cs"/>
              </a:rPr>
              <a:t> reams of </a:t>
            </a:r>
            <a:r>
              <a:rPr lang="en-GB" sz="1200" b="0" i="0" kern="1200" dirty="0">
                <a:solidFill>
                  <a:schemeClr val="tx1"/>
                </a:solidFill>
                <a:effectLst/>
                <a:latin typeface="+mn-lt"/>
                <a:ea typeface="+mn-ea"/>
                <a:cs typeface="+mn-cs"/>
              </a:rPr>
              <a:t>appendices, photographs or additional reports</a:t>
            </a:r>
            <a:r>
              <a:rPr lang="en-GB" sz="1200" b="0" i="0" kern="1200" baseline="0" dirty="0">
                <a:solidFill>
                  <a:schemeClr val="tx1"/>
                </a:solidFill>
                <a:effectLst/>
                <a:latin typeface="+mn-lt"/>
                <a:ea typeface="+mn-ea"/>
                <a:cs typeface="+mn-cs"/>
              </a:rPr>
              <a:t> that are not needed and make it difficult to understand the information that they really need.</a:t>
            </a:r>
            <a:endParaRPr lang="en-GB" dirty="0"/>
          </a:p>
          <a:p>
            <a:endParaRPr lang="en-GB" dirty="0"/>
          </a:p>
          <a:p>
            <a:pPr fontAlgn="base"/>
            <a:r>
              <a:rPr lang="en-GB" sz="1200" b="0" i="0" kern="1200" dirty="0">
                <a:solidFill>
                  <a:schemeClr val="tx1"/>
                </a:solidFill>
                <a:effectLst/>
                <a:latin typeface="+mn-lt"/>
                <a:ea typeface="+mn-ea"/>
                <a:cs typeface="+mn-cs"/>
              </a:rPr>
              <a:t>Charities may be tempted to throw in a few of the latest buzz words or phrases, such as 'localism' or the 'big society', in their funding applications and funders say that they don’t </a:t>
            </a:r>
            <a:r>
              <a:rPr lang="en-GB" sz="1200" b="0" i="0" kern="1200" baseline="0" dirty="0">
                <a:solidFill>
                  <a:schemeClr val="tx1"/>
                </a:solidFill>
                <a:effectLst/>
                <a:latin typeface="+mn-lt"/>
                <a:ea typeface="+mn-ea"/>
                <a:cs typeface="+mn-cs"/>
              </a:rPr>
              <a:t>like it</a:t>
            </a:r>
            <a:r>
              <a:rPr lang="en-GB" sz="1200" b="0" i="0" kern="1200" dirty="0">
                <a:solidFill>
                  <a:schemeClr val="tx1"/>
                </a:solidFill>
                <a:effectLst/>
                <a:latin typeface="+mn-lt"/>
                <a:ea typeface="+mn-ea"/>
                <a:cs typeface="+mn-cs"/>
              </a:rPr>
              <a:t>. Charities hope that this will give them an edge - but it won't. Funders also say that a reliance on acronyms also confuses. </a:t>
            </a:r>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Funders are regularly faced with a "wall of words". They work to deadlines and are often looking at 40 or 50 applications a week. Assessors are reading loads of applications and they often get confronted with something that has no paragraphs, really long sentences and very dense text. It’s is a good idea to ask someone not connected with your organisation to read your grant applications before they are sent to ensure they make sense.</a:t>
            </a:r>
          </a:p>
          <a:p>
            <a:endParaRPr lang="en-GB" dirty="0"/>
          </a:p>
          <a:p>
            <a:endParaRPr lang="en-GB" dirty="0"/>
          </a:p>
        </p:txBody>
      </p:sp>
      <p:sp>
        <p:nvSpPr>
          <p:cNvPr id="5" name="Slide Number Placeholder 4"/>
          <p:cNvSpPr>
            <a:spLocks noGrp="1"/>
          </p:cNvSpPr>
          <p:nvPr>
            <p:ph type="sldNum" sz="quarter" idx="10"/>
          </p:nvPr>
        </p:nvSpPr>
        <p:spPr/>
        <p:txBody>
          <a:bodyPr/>
          <a:lstStyle/>
          <a:p>
            <a:fld id="{3DA484AF-FBC8-414F-9D92-E7CA6FD6983E}" type="slidenum">
              <a:rPr lang="en-GB" smtClean="0"/>
              <a:t>11</a:t>
            </a:fld>
            <a:endParaRPr lang="en-GB"/>
          </a:p>
        </p:txBody>
      </p:sp>
      <p:sp>
        <p:nvSpPr>
          <p:cNvPr id="7" name="Date Placeholder 6"/>
          <p:cNvSpPr>
            <a:spLocks noGrp="1"/>
          </p:cNvSpPr>
          <p:nvPr>
            <p:ph type="dt" idx="11"/>
          </p:nvPr>
        </p:nvSpPr>
        <p:spPr/>
        <p:txBody>
          <a:bodyPr/>
          <a:lstStyle/>
          <a:p>
            <a:endParaRPr lang="en-GB"/>
          </a:p>
        </p:txBody>
      </p:sp>
    </p:spTree>
    <p:extLst>
      <p:ext uri="{BB962C8B-B14F-4D97-AF65-F5344CB8AC3E}">
        <p14:creationId xmlns:p14="http://schemas.microsoft.com/office/powerpoint/2010/main" val="23977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public phase is started when all major gifts have been secured</a:t>
            </a:r>
            <a:r>
              <a:rPr lang="en-GB" sz="1200" kern="1200" baseline="0" dirty="0">
                <a:solidFill>
                  <a:schemeClr val="tx1"/>
                </a:solidFill>
                <a:effectLst/>
                <a:latin typeface="+mn-lt"/>
                <a:ea typeface="+mn-ea"/>
                <a:cs typeface="+mn-cs"/>
              </a:rPr>
              <a:t> and this is when the buzz and excitement starts!</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There are two main</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reasons that capital</a:t>
            </a:r>
            <a:r>
              <a:rPr lang="en-GB" sz="1200" kern="1200" baseline="0" dirty="0">
                <a:solidFill>
                  <a:schemeClr val="tx1"/>
                </a:solidFill>
                <a:effectLst/>
                <a:latin typeface="+mn-lt"/>
                <a:ea typeface="+mn-ea"/>
                <a:cs typeface="+mn-cs"/>
              </a:rPr>
              <a:t> project fundraisers wait before ‘going public’ with their plans.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The first is to ensure they don’t get donor-fatigue: that never ending request for money from the same people in the same community can be exhausting for all involved. A big, but short public campaign is far better, aim for a maximum of 6 months and keep everyone informed of your target and how far you have already come.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chemeClr val="tx1"/>
                </a:solidFill>
                <a:effectLst/>
                <a:latin typeface="+mn-lt"/>
                <a:ea typeface="+mn-ea"/>
                <a:cs typeface="+mn-cs"/>
              </a:rPr>
              <a:t>The second reason is that by securing major gifts for say 50% of the total, you have already reached the halfway mark and psychologically, that is really important for the smaller donor who can see the end in sight. A massive target of £100,000 for many is daunting and some may feel that their £50 donation will make no significant difference. However, if you say you are already halfway or three quarters of the way to your total, it will be a better donation proposition for many.</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public phase</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is when you advertise your project far and wide and put your community and/or digital fundraising tactics in place. Remember to give people a range of donation opportunities</a:t>
            </a:r>
            <a:r>
              <a:rPr lang="en-GB" sz="1200" kern="1200" baseline="0" dirty="0">
                <a:solidFill>
                  <a:schemeClr val="tx1"/>
                </a:solidFill>
                <a:effectLst/>
                <a:latin typeface="+mn-lt"/>
                <a:ea typeface="+mn-ea"/>
                <a:cs typeface="+mn-cs"/>
              </a:rPr>
              <a:t> including</a:t>
            </a:r>
            <a:r>
              <a:rPr lang="en-GB" sz="1200" kern="1200" dirty="0">
                <a:solidFill>
                  <a:schemeClr val="tx1"/>
                </a:solidFill>
                <a:effectLst/>
                <a:latin typeface="+mn-lt"/>
                <a:ea typeface="+mn-ea"/>
                <a:cs typeface="+mn-cs"/>
              </a:rPr>
              <a:t> online, digitally, through a one off tax efficient gift, and by attending events. The variation of opportunity here is only limited by your imagination. Keep a careful eye on momentum though until your goal is reached.</a:t>
            </a:r>
          </a:p>
          <a:p>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12</a:t>
            </a:fld>
            <a:endParaRPr lang="en-GB" dirty="0"/>
          </a:p>
        </p:txBody>
      </p:sp>
    </p:spTree>
    <p:extLst>
      <p:ext uri="{BB962C8B-B14F-4D97-AF65-F5344CB8AC3E}">
        <p14:creationId xmlns:p14="http://schemas.microsoft.com/office/powerpoint/2010/main" val="759314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completion phase takes</a:t>
            </a:r>
            <a:r>
              <a:rPr lang="en-GB" sz="1200" kern="1200" baseline="0" dirty="0">
                <a:solidFill>
                  <a:schemeClr val="tx1"/>
                </a:solidFill>
                <a:effectLst/>
                <a:latin typeface="+mn-lt"/>
                <a:ea typeface="+mn-ea"/>
                <a:cs typeface="+mn-cs"/>
              </a:rPr>
              <a:t> place after your fundraising total has been reached. It is not a time to sit back however! There is work to be done to </a:t>
            </a:r>
            <a:r>
              <a:rPr lang="en-GB" sz="1200" kern="1200" dirty="0">
                <a:solidFill>
                  <a:schemeClr val="tx1"/>
                </a:solidFill>
                <a:effectLst/>
                <a:latin typeface="+mn-lt"/>
                <a:ea typeface="+mn-ea"/>
                <a:cs typeface="+mn-cs"/>
              </a:rPr>
              <a:t>ensure all your donations are collected, pledges are fulfilled and gift aid claimed.</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Building work can finally begin and payment is often made in stages to contractors. Keep a careful eye on this and monitor work closely to see that all obligations are fulfilled.  As work on the project progresses, keep everyone informed with how well it is going. Remember</a:t>
            </a:r>
            <a:r>
              <a:rPr lang="en-GB" sz="1200" kern="1200" baseline="0" dirty="0">
                <a:solidFill>
                  <a:schemeClr val="tx1"/>
                </a:solidFill>
                <a:effectLst/>
                <a:latin typeface="+mn-lt"/>
                <a:ea typeface="+mn-ea"/>
                <a:cs typeface="+mn-cs"/>
              </a:rPr>
              <a:t> to keep your grant funders informed of progress too so they can release their funds at the right time. Grant funders will also seek information that proves their money has been spent correctly. This may be a final report from the surveyor for building improvement works, or it may be more detailed, showing the impact of the build on the lives of people. Be sure to follow their evaluation procedures correctly and never forget to say thank you for their investment in </a:t>
            </a:r>
            <a:r>
              <a:rPr lang="en-GB" sz="1200" b="1" kern="1200" baseline="0" dirty="0">
                <a:solidFill>
                  <a:schemeClr val="tx1"/>
                </a:solidFill>
                <a:effectLst/>
                <a:latin typeface="+mn-lt"/>
                <a:ea typeface="+mn-ea"/>
                <a:cs typeface="+mn-cs"/>
              </a:rPr>
              <a:t>your</a:t>
            </a:r>
            <a:r>
              <a:rPr lang="en-GB" sz="1200" kern="1200" baseline="0" dirty="0">
                <a:solidFill>
                  <a:schemeClr val="tx1"/>
                </a:solidFill>
                <a:effectLst/>
                <a:latin typeface="+mn-lt"/>
                <a:ea typeface="+mn-ea"/>
                <a:cs typeface="+mn-cs"/>
              </a:rPr>
              <a:t> church.</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Finally, the most rewarding part of any project is to be able to celebrate the campaign success publicly. When the work is finished and the bills paid it is time to say thank you to all involved. Send thank you letters to everyone who has supported you; all donors, including grant funders, people who have committed their time and talents, paid and unpaid, and invite them all to a special event to celebrate everyone’s hard work and achievement. Give thanks to God for his greatness and enjoy what you have all created together……</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r>
              <a:rPr lang="en-GB" sz="1200" kern="1200" baseline="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13</a:t>
            </a:fld>
            <a:endParaRPr lang="en-GB" dirty="0"/>
          </a:p>
        </p:txBody>
      </p:sp>
    </p:spTree>
    <p:extLst>
      <p:ext uri="{BB962C8B-B14F-4D97-AF65-F5344CB8AC3E}">
        <p14:creationId xmlns:p14="http://schemas.microsoft.com/office/powerpoint/2010/main" val="1208057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a:t>
            </a:r>
            <a:r>
              <a:rPr lang="en-GB" baseline="0" dirty="0"/>
              <a:t> celebration is the completion of worship, for it dwells on the greatness of God as shown in his goodness to us.</a:t>
            </a:r>
            <a:endParaRPr lang="en-GB" dirty="0"/>
          </a:p>
        </p:txBody>
      </p:sp>
      <p:sp>
        <p:nvSpPr>
          <p:cNvPr id="4" name="Slide Number Placeholder 3"/>
          <p:cNvSpPr>
            <a:spLocks noGrp="1"/>
          </p:cNvSpPr>
          <p:nvPr>
            <p:ph type="sldNum" sz="quarter" idx="10"/>
          </p:nvPr>
        </p:nvSpPr>
        <p:spPr/>
        <p:txBody>
          <a:bodyPr/>
          <a:lstStyle/>
          <a:p>
            <a:fld id="{AE5C6871-E0B2-4AC9-9821-863FEA7F7865}" type="slidenum">
              <a:rPr lang="en-GB" smtClean="0"/>
              <a:t>14</a:t>
            </a:fld>
            <a:endParaRPr lang="en-GB"/>
          </a:p>
        </p:txBody>
      </p:sp>
    </p:spTree>
    <p:extLst>
      <p:ext uri="{BB962C8B-B14F-4D97-AF65-F5344CB8AC3E}">
        <p14:creationId xmlns:p14="http://schemas.microsoft.com/office/powerpoint/2010/main" val="13072391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Fundraising for larger projects is</a:t>
            </a:r>
            <a:r>
              <a:rPr lang="en-GB" baseline="0" dirty="0"/>
              <a:t> often referred to Capital Campaign Fundraising. It is defined by Trudi Hayden in her excellent book published by the Directory of Social Change 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 </a:t>
            </a:r>
            <a:r>
              <a:rPr lang="en-GB" sz="1200" i="1" dirty="0"/>
              <a:t>A </a:t>
            </a:r>
            <a:r>
              <a:rPr lang="en-GB" sz="1200" b="1" i="1" dirty="0"/>
              <a:t>coordinated institutional </a:t>
            </a:r>
            <a:r>
              <a:rPr lang="en-GB" sz="1200" i="1" dirty="0"/>
              <a:t>effort, with a specified goal and timetable, to increase an organisation’s permanent assets – a building, a significant expansion of programme, endowment, or a combination of these – that will lift the organisation to a higher level of performance.”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i="0" dirty="0"/>
              <a:t>Trudi</a:t>
            </a:r>
            <a:r>
              <a:rPr lang="en-GB" sz="1200" i="0" baseline="0" dirty="0"/>
              <a:t> is making four distinct points in this quote:</a:t>
            </a:r>
            <a:endParaRPr lang="en-GB" sz="1200" i="0" dirty="0"/>
          </a:p>
          <a:p>
            <a:endParaRPr lang="en-GB" dirty="0"/>
          </a:p>
          <a:p>
            <a:r>
              <a:rPr lang="en-GB" dirty="0"/>
              <a:t>• Firstly, a capital campaign is, above all, a coordinated institutional effort. It is not a discrete task that can be delegated to your fundraising staff or development department; it requires commitment and participation from every part of the organisation (trustees, staff, and volunteers) in a well-planned, synchronised set of activities in which everyone has a critical role to play. Ideally, of course, fundraising would always be structured as a coordinated organisational effort, but it often happens that a capital campaign becomes the catalyst for creating this integration. </a:t>
            </a:r>
          </a:p>
          <a:p>
            <a:endParaRPr lang="en-GB" dirty="0"/>
          </a:p>
          <a:p>
            <a:r>
              <a:rPr lang="en-GB" dirty="0"/>
              <a:t>• Secondly, a capital campaign has a defined goal and timetable: a clear beginning and a clear end, with specified and publicly declared financial and programme targets. These targets must be met, or the campaign will be seen to fail. </a:t>
            </a:r>
          </a:p>
          <a:p>
            <a:endParaRPr lang="en-GB" dirty="0"/>
          </a:p>
          <a:p>
            <a:r>
              <a:rPr lang="en-GB" dirty="0"/>
              <a:t>• Thirdly,</a:t>
            </a:r>
            <a:r>
              <a:rPr lang="en-GB" baseline="0" dirty="0"/>
              <a:t> a</a:t>
            </a:r>
            <a:r>
              <a:rPr lang="en-GB" dirty="0"/>
              <a:t> capital campaign increases the organisation’s permanent assets, that is, its total net worth. A capital campaign makes the organisation grow, quickly and dramatically. </a:t>
            </a:r>
          </a:p>
          <a:p>
            <a:endParaRPr lang="en-GB" dirty="0"/>
          </a:p>
          <a:p>
            <a:r>
              <a:rPr lang="en-GB" dirty="0"/>
              <a:t>• Finally,</a:t>
            </a:r>
            <a:r>
              <a:rPr lang="en-GB" baseline="0" dirty="0"/>
              <a:t> the </a:t>
            </a:r>
            <a:r>
              <a:rPr lang="en-GB" dirty="0"/>
              <a:t>purpose of a capital campaign is to lift the organisation to a higher level of performance. It is about change, increased effectiveness, and the achievement of a bold vision of the organisation’s future.</a:t>
            </a:r>
          </a:p>
        </p:txBody>
      </p:sp>
      <p:sp>
        <p:nvSpPr>
          <p:cNvPr id="4" name="Slide Number Placeholder 3"/>
          <p:cNvSpPr>
            <a:spLocks noGrp="1"/>
          </p:cNvSpPr>
          <p:nvPr>
            <p:ph type="sldNum" sz="quarter" idx="10"/>
          </p:nvPr>
        </p:nvSpPr>
        <p:spPr/>
        <p:txBody>
          <a:bodyPr/>
          <a:lstStyle/>
          <a:p>
            <a:fld id="{AE5C6871-E0B2-4AC9-9821-863FEA7F7865}" type="slidenum">
              <a:rPr lang="en-GB" smtClean="0"/>
              <a:t>2</a:t>
            </a:fld>
            <a:endParaRPr lang="en-GB"/>
          </a:p>
        </p:txBody>
      </p:sp>
    </p:spTree>
    <p:extLst>
      <p:ext uri="{BB962C8B-B14F-4D97-AF65-F5344CB8AC3E}">
        <p14:creationId xmlns:p14="http://schemas.microsoft.com/office/powerpoint/2010/main" val="618868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Typically a capital campaign follows a sequence of 5 stages</a:t>
            </a:r>
          </a:p>
          <a:p>
            <a:pPr lvl="1"/>
            <a:r>
              <a:rPr lang="en-GB" sz="3600" dirty="0"/>
              <a:t>Feasibility Phase</a:t>
            </a:r>
          </a:p>
          <a:p>
            <a:pPr lvl="1"/>
            <a:r>
              <a:rPr lang="en-GB" sz="3600" dirty="0"/>
              <a:t>Preparatory Phase</a:t>
            </a:r>
          </a:p>
          <a:p>
            <a:pPr lvl="1"/>
            <a:r>
              <a:rPr lang="en-GB" sz="3600" dirty="0"/>
              <a:t>Private Phase</a:t>
            </a:r>
          </a:p>
          <a:p>
            <a:pPr lvl="1"/>
            <a:r>
              <a:rPr lang="en-GB" sz="3600" dirty="0"/>
              <a:t>Public Phase</a:t>
            </a:r>
          </a:p>
          <a:p>
            <a:pPr lvl="1"/>
            <a:r>
              <a:rPr lang="en-GB" sz="3600" dirty="0"/>
              <a:t>Completion Phase</a:t>
            </a:r>
          </a:p>
          <a:p>
            <a:r>
              <a:rPr lang="en-GB" dirty="0"/>
              <a:t>And we</a:t>
            </a:r>
            <a:r>
              <a:rPr lang="en-GB" baseline="0" dirty="0"/>
              <a:t> shall look at each</a:t>
            </a:r>
            <a:r>
              <a:rPr lang="en-GB" dirty="0"/>
              <a:t> in turn.</a:t>
            </a:r>
          </a:p>
        </p:txBody>
      </p:sp>
      <p:sp>
        <p:nvSpPr>
          <p:cNvPr id="4" name="Slide Number Placeholder 3"/>
          <p:cNvSpPr>
            <a:spLocks noGrp="1"/>
          </p:cNvSpPr>
          <p:nvPr>
            <p:ph type="sldNum" sz="quarter" idx="10"/>
          </p:nvPr>
        </p:nvSpPr>
        <p:spPr/>
        <p:txBody>
          <a:bodyPr/>
          <a:lstStyle/>
          <a:p>
            <a:fld id="{3CBEBA40-709A-4CBD-8B92-995F05054BE2}" type="slidenum">
              <a:rPr lang="en-GB" smtClean="0"/>
              <a:t>3</a:t>
            </a:fld>
            <a:endParaRPr lang="en-GB" dirty="0"/>
          </a:p>
        </p:txBody>
      </p:sp>
    </p:spTree>
    <p:extLst>
      <p:ext uri="{BB962C8B-B14F-4D97-AF65-F5344CB8AC3E}">
        <p14:creationId xmlns:p14="http://schemas.microsoft.com/office/powerpoint/2010/main" val="2979439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Much of the feasibility phase has already been discussed here this</a:t>
            </a:r>
            <a:r>
              <a:rPr lang="en-GB" sz="1200" kern="1200" baseline="0" dirty="0">
                <a:solidFill>
                  <a:schemeClr val="tx1"/>
                </a:solidFill>
                <a:effectLst/>
                <a:latin typeface="+mn-lt"/>
                <a:ea typeface="+mn-ea"/>
                <a:cs typeface="+mn-cs"/>
              </a:rPr>
              <a:t> morning</a:t>
            </a:r>
            <a:r>
              <a:rPr lang="en-GB" sz="1200" kern="1200" dirty="0">
                <a:solidFill>
                  <a:schemeClr val="tx1"/>
                </a:solidFill>
                <a:effectLst/>
                <a:latin typeface="+mn-lt"/>
                <a:ea typeface="+mn-ea"/>
                <a:cs typeface="+mn-cs"/>
              </a:rPr>
              <a:t>, but essentially, before you embark on a capital project you will need to make sure that you have:</a:t>
            </a:r>
          </a:p>
          <a:p>
            <a:endParaRPr lang="en-GB"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baseline="0" dirty="0">
                <a:solidFill>
                  <a:schemeClr val="tx1"/>
                </a:solidFill>
                <a:effectLst/>
                <a:latin typeface="+mn-lt"/>
                <a:ea typeface="+mn-ea"/>
                <a:cs typeface="+mn-cs"/>
              </a:rPr>
              <a:t>the involvement of the Archdeacon and Diocesan Advisory Committee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baseline="0" dirty="0">
                <a:solidFill>
                  <a:schemeClr val="tx1"/>
                </a:solidFill>
                <a:effectLst/>
                <a:latin typeface="+mn-lt"/>
                <a:ea typeface="+mn-ea"/>
                <a:cs typeface="+mn-cs"/>
              </a:rPr>
              <a:t>consulted with all stakeholders in your church to establish a need, the exact requirements and crucially, their support. </a:t>
            </a:r>
            <a:r>
              <a:rPr lang="en-GB" sz="1200" kern="1200" dirty="0">
                <a:solidFill>
                  <a:schemeClr val="tx1"/>
                </a:solidFill>
                <a:effectLst/>
                <a:latin typeface="+mn-lt"/>
                <a:ea typeface="+mn-ea"/>
                <a:cs typeface="+mn-cs"/>
              </a:rPr>
              <a:t>You might be compiling evidence and statistics, conducting interviews and holding focus groups.</a:t>
            </a:r>
          </a:p>
          <a:p>
            <a:pPr marL="171450" indent="-171450">
              <a:buFont typeface="Arial" panose="020B0604020202020204" pitchFamily="34" charset="0"/>
              <a:buChar char="•"/>
            </a:pPr>
            <a:r>
              <a:rPr lang="en-GB" sz="1200" kern="1200" baseline="0" dirty="0">
                <a:solidFill>
                  <a:schemeClr val="tx1"/>
                </a:solidFill>
                <a:effectLst/>
                <a:latin typeface="+mn-lt"/>
                <a:ea typeface="+mn-ea"/>
                <a:cs typeface="+mn-cs"/>
              </a:rPr>
              <a:t>established that the church is viable and that your PCC will be around in 10 years time to reap the benefits of a big investment. Note that funders will require grants to be paid back if the worst happens and your church needs to close.</a:t>
            </a:r>
          </a:p>
          <a:p>
            <a:pPr marL="171450" indent="-171450">
              <a:buFont typeface="Arial" panose="020B0604020202020204" pitchFamily="34" charset="0"/>
              <a:buChar char="•"/>
            </a:pPr>
            <a:endParaRPr lang="en-GB" sz="1200" kern="1200" baseline="0" dirty="0">
              <a:solidFill>
                <a:schemeClr val="tx1"/>
              </a:solidFill>
              <a:effectLst/>
              <a:latin typeface="+mn-lt"/>
              <a:ea typeface="+mn-ea"/>
              <a:cs typeface="+mn-cs"/>
            </a:endParaRPr>
          </a:p>
          <a:p>
            <a:pPr marL="171450" indent="-171450">
              <a:buFont typeface="Arial" panose="020B0604020202020204" pitchFamily="34" charset="0"/>
              <a:buChar char="•"/>
            </a:pPr>
            <a:r>
              <a:rPr lang="en-GB" sz="1200" kern="1200" baseline="0" dirty="0">
                <a:solidFill>
                  <a:schemeClr val="tx1"/>
                </a:solidFill>
                <a:effectLst/>
                <a:latin typeface="+mn-lt"/>
                <a:ea typeface="+mn-ea"/>
                <a:cs typeface="+mn-cs"/>
              </a:rPr>
              <a:t>Once you are sure of the above, hold consultation talks with surveyors and architects. This will cost money so proceed with caution here.</a:t>
            </a:r>
          </a:p>
          <a:p>
            <a:pPr marL="171450" indent="-171450">
              <a:buFont typeface="Arial" panose="020B0604020202020204" pitchFamily="34" charset="0"/>
              <a:buChar char="•"/>
            </a:pPr>
            <a:r>
              <a:rPr lang="en-GB" sz="1200" kern="1200" baseline="0" dirty="0">
                <a:solidFill>
                  <a:schemeClr val="tx1"/>
                </a:solidFill>
                <a:effectLst/>
                <a:latin typeface="+mn-lt"/>
                <a:ea typeface="+mn-ea"/>
                <a:cs typeface="+mn-cs"/>
              </a:rPr>
              <a:t>And finally, start to assemble a fundraising team willing to undertake different aspects of the fundraising strategy.</a:t>
            </a:r>
          </a:p>
          <a:p>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4</a:t>
            </a:fld>
            <a:endParaRPr lang="en-GB" dirty="0"/>
          </a:p>
        </p:txBody>
      </p:sp>
    </p:spTree>
    <p:extLst>
      <p:ext uri="{BB962C8B-B14F-4D97-AF65-F5344CB8AC3E}">
        <p14:creationId xmlns:p14="http://schemas.microsoft.com/office/powerpoint/2010/main" val="2097932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baseline="0" dirty="0">
                <a:solidFill>
                  <a:schemeClr val="tx1"/>
                </a:solidFill>
                <a:effectLst/>
                <a:latin typeface="+mn-lt"/>
                <a:ea typeface="+mn-ea"/>
                <a:cs typeface="+mn-cs"/>
              </a:rPr>
              <a:t>The fundraising preparatory phase is the largest and most important phase. Get this wrong, or fail to plan is, as the old adage says, planning to fail. Spend time working through this phase and involve everyone. Fundraisers, Congregation, Community and other stakeholders. You really don’t want to miss anyone out in the early stages of planning.</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To begin, many capital project fundraisers draw up a gift table to establish whether their fundraising targets are realistic. At this point in the planning, you should identify the funders and major givers who will support your project and the amounts they would be able to give or pledge.  </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It may be useful to play around with the figures on the table so you can see where to direct your fundraising efforts. If, for example you know that there will be fewer major gifts at the top of the table, you will see that work will be needed to attract more smaller gifts at the bottom.</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Something to bear in mind when setting your target is to factor in the professional fees for architects and surveyors along with VAT. VAT for works to the fabric of a building, bells, pipe organs and pews can be claimed back through the Listed Places of Worship Grant Scheme after everyone has been paid and the project completed. It will not be covered by grants so make sure your fundraising target includes the VAT amount.</a:t>
            </a:r>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5</a:t>
            </a:fld>
            <a:endParaRPr lang="en-GB" dirty="0"/>
          </a:p>
        </p:txBody>
      </p:sp>
    </p:spTree>
    <p:extLst>
      <p:ext uri="{BB962C8B-B14F-4D97-AF65-F5344CB8AC3E}">
        <p14:creationId xmlns:p14="http://schemas.microsoft.com/office/powerpoint/2010/main" val="33025523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this part of the plan you can describe the direction you will take to raise the funds. For example, raising £200,000 will involve financial input from lots of people so you need to give some thought to who those people are. Smaller projects will involve fewer funders and groups of donors.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Identify and list the big investors first such as major gift givers and grants from trusts and foundations. A good place to start is within your own congregation;  is there anyone who would be willing to invest in the project as a philanthropic gesture? Next look at grants from funders on databases such as </a:t>
            </a:r>
            <a:r>
              <a:rPr lang="en-GB" sz="1200" kern="1200" dirty="0">
                <a:solidFill>
                  <a:schemeClr val="tx1"/>
                </a:solidFill>
                <a:effectLst/>
                <a:latin typeface="+mn-lt"/>
                <a:ea typeface="+mn-ea"/>
                <a:cs typeface="+mn-cs"/>
                <a:hlinkClick r:id="rId3"/>
              </a:rPr>
              <a:t>www.fundsonline.co.uk</a:t>
            </a:r>
            <a:r>
              <a:rPr lang="en-GB" sz="1200" kern="1200" baseline="0" dirty="0">
                <a:solidFill>
                  <a:schemeClr val="tx1"/>
                </a:solidFill>
                <a:effectLst/>
                <a:latin typeface="+mn-lt"/>
                <a:ea typeface="+mn-ea"/>
                <a:cs typeface="+mn-cs"/>
              </a:rPr>
              <a:t> or Funding Central.</a:t>
            </a:r>
            <a:r>
              <a:rPr lang="en-GB" sz="1200" kern="1200" dirty="0">
                <a:solidFill>
                  <a:schemeClr val="tx1"/>
                </a:solidFill>
                <a:effectLst/>
                <a:latin typeface="+mn-lt"/>
                <a:ea typeface="+mn-ea"/>
                <a:cs typeface="+mn-cs"/>
              </a:rPr>
              <a:t> Details of funders for big projects like this are also listed on the </a:t>
            </a:r>
            <a:r>
              <a:rPr lang="en-GB" sz="1200" kern="1200" dirty="0">
                <a:solidFill>
                  <a:schemeClr val="tx1"/>
                </a:solidFill>
                <a:effectLst/>
                <a:latin typeface="+mn-lt"/>
                <a:ea typeface="+mn-ea"/>
                <a:cs typeface="+mn-cs"/>
                <a:hlinkClick r:id="rId4"/>
              </a:rPr>
              <a:t>Parish Resources website</a:t>
            </a:r>
            <a:r>
              <a:rPr lang="en-GB" sz="1200" kern="1200" dirty="0">
                <a:solidFill>
                  <a:schemeClr val="tx1"/>
                </a:solidFill>
                <a:effectLst/>
                <a:latin typeface="+mn-lt"/>
                <a:ea typeface="+mn-ea"/>
                <a:cs typeface="+mn-cs"/>
              </a:rPr>
              <a:t>. </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It’s always a good idea to ring or write to the funder first, speak to them about your project and ask if it’s something they would be interested to supporting and for specific details of how to apply.</a:t>
            </a:r>
          </a:p>
          <a:p>
            <a:r>
              <a:rPr lang="en-GB" sz="1200" kern="1200" dirty="0">
                <a:solidFill>
                  <a:schemeClr val="tx1"/>
                </a:solidFill>
                <a:effectLst/>
                <a:latin typeface="+mn-lt"/>
                <a:ea typeface="+mn-ea"/>
                <a:cs typeface="+mn-cs"/>
              </a:rPr>
              <a:t>You will also wish to include community fundraising events such as galas or auctions, sponsored runs or bucket collections to raise the money and these can be identified in this section. Bear in mind however, it’s a good idea to wait until you have major funding secured before you begin the ‘public fundraising phase’ because you run the risk of fundraising fatigue if you are asking people for money for too long! Major grant funders will wish to see matched or partnership funding from money you have raised yourself. Check this out and secure a major funder on an agreed funding basis before you go out and advertise your own community fundraising plans.</a:t>
            </a:r>
          </a:p>
          <a:p>
            <a:r>
              <a:rPr lang="en-GB" sz="1200" kern="1200" dirty="0">
                <a:solidFill>
                  <a:schemeClr val="tx1"/>
                </a:solidFill>
                <a:effectLst/>
                <a:latin typeface="+mn-lt"/>
                <a:ea typeface="+mn-ea"/>
                <a:cs typeface="+mn-cs"/>
              </a:rPr>
              <a:t>Next, identify ways that you can collect smaller gifts from your congregation. Would a planned giving scheme work? Is anyone able to give a sizeable gift from a corporate organisation under a tax-efficient scheme? Would anybody like to buy a tangible ‘piece’ of the project like a brick or a seat</a:t>
            </a:r>
            <a:r>
              <a:rPr lang="en-GB" sz="1200" kern="1200" baseline="0" dirty="0">
                <a:solidFill>
                  <a:schemeClr val="tx1"/>
                </a:solidFill>
                <a:effectLst/>
                <a:latin typeface="+mn-lt"/>
                <a:ea typeface="+mn-ea"/>
                <a:cs typeface="+mn-cs"/>
              </a:rPr>
              <a:t> and will naming opportunities be available for these.</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Finally you will wish to pull all this together in your tactical plan….</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CBEBA40-709A-4CBD-8B92-995F05054BE2}" type="slidenum">
              <a:rPr lang="en-GB" smtClean="0"/>
              <a:t>6</a:t>
            </a:fld>
            <a:endParaRPr lang="en-GB" dirty="0"/>
          </a:p>
        </p:txBody>
      </p:sp>
    </p:spTree>
    <p:extLst>
      <p:ext uri="{BB962C8B-B14F-4D97-AF65-F5344CB8AC3E}">
        <p14:creationId xmlns:p14="http://schemas.microsoft.com/office/powerpoint/2010/main" val="2378295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a:t>
            </a:r>
            <a:r>
              <a:rPr lang="en-GB" sz="1200" kern="1200" baseline="0" dirty="0">
                <a:solidFill>
                  <a:schemeClr val="tx1"/>
                </a:solidFill>
                <a:effectLst/>
                <a:latin typeface="+mn-lt"/>
                <a:ea typeface="+mn-ea"/>
                <a:cs typeface="+mn-cs"/>
              </a:rPr>
              <a:t> tactical plan is a </a:t>
            </a:r>
            <a:r>
              <a:rPr lang="en-GB" sz="1200" kern="1200" dirty="0">
                <a:solidFill>
                  <a:schemeClr val="tx1"/>
                </a:solidFill>
                <a:effectLst/>
                <a:latin typeface="+mn-lt"/>
                <a:ea typeface="+mn-ea"/>
                <a:cs typeface="+mn-cs"/>
              </a:rPr>
              <a:t>detailed plan of the fundraising that will be undertaken. Separate tactical plans will be written for fundraising from different income streams for example, trusts/foundations, the congregation and community</a:t>
            </a:r>
            <a:r>
              <a:rPr lang="en-GB" sz="1200" kern="1200" baseline="0" dirty="0">
                <a:solidFill>
                  <a:schemeClr val="tx1"/>
                </a:solidFill>
                <a:effectLst/>
                <a:latin typeface="+mn-lt"/>
                <a:ea typeface="+mn-ea"/>
                <a:cs typeface="+mn-cs"/>
              </a:rPr>
              <a:t> and </a:t>
            </a:r>
            <a:r>
              <a:rPr lang="en-GB" sz="1200" kern="1200" dirty="0">
                <a:solidFill>
                  <a:schemeClr val="tx1"/>
                </a:solidFill>
                <a:effectLst/>
                <a:latin typeface="+mn-lt"/>
                <a:ea typeface="+mn-ea"/>
                <a:cs typeface="+mn-cs"/>
              </a:rPr>
              <a:t>from digital sources such as crowdfunding or text giving. These sub plans will contain different specific, measurable, achievable, realistic, and time-scaled objectives and will identify budgets needed</a:t>
            </a:r>
            <a:r>
              <a:rPr lang="en-GB" sz="1200" kern="1200" baseline="0" dirty="0">
                <a:solidFill>
                  <a:schemeClr val="tx1"/>
                </a:solidFill>
                <a:effectLst/>
                <a:latin typeface="+mn-lt"/>
                <a:ea typeface="+mn-ea"/>
                <a:cs typeface="+mn-cs"/>
              </a:rPr>
              <a:t> to effectively raise the funds. They will also clearly identify </a:t>
            </a:r>
            <a:r>
              <a:rPr lang="en-GB" sz="1200" kern="1200" dirty="0">
                <a:solidFill>
                  <a:schemeClr val="tx1"/>
                </a:solidFill>
                <a:effectLst/>
                <a:latin typeface="+mn-lt"/>
                <a:ea typeface="+mn-ea"/>
                <a:cs typeface="+mn-cs"/>
              </a:rPr>
              <a:t>who is responsible for doing each task.  </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In</a:t>
            </a:r>
            <a:r>
              <a:rPr lang="en-GB" sz="1200" kern="1200" baseline="0" dirty="0">
                <a:solidFill>
                  <a:schemeClr val="tx1"/>
                </a:solidFill>
                <a:effectLst/>
                <a:latin typeface="+mn-lt"/>
                <a:ea typeface="+mn-ea"/>
                <a:cs typeface="+mn-cs"/>
              </a:rPr>
              <a:t> order to tie all fundraising activities together in a cohesive, chronological plan it may also useful to use a GANTT chart system or project management software.</a:t>
            </a:r>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7</a:t>
            </a:fld>
            <a:endParaRPr lang="en-GB" dirty="0"/>
          </a:p>
        </p:txBody>
      </p:sp>
    </p:spTree>
    <p:extLst>
      <p:ext uri="{BB962C8B-B14F-4D97-AF65-F5344CB8AC3E}">
        <p14:creationId xmlns:p14="http://schemas.microsoft.com/office/powerpoint/2010/main" val="3279826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a:t>
            </a:r>
            <a:r>
              <a:rPr lang="en-GB" sz="1200" kern="1200" baseline="0" dirty="0">
                <a:solidFill>
                  <a:schemeClr val="tx1"/>
                </a:solidFill>
                <a:effectLst/>
                <a:latin typeface="+mn-lt"/>
                <a:ea typeface="+mn-ea"/>
                <a:cs typeface="+mn-cs"/>
              </a:rPr>
              <a:t> case for support </a:t>
            </a:r>
            <a:r>
              <a:rPr lang="en-GB" sz="1200" kern="1200" dirty="0">
                <a:solidFill>
                  <a:schemeClr val="tx1"/>
                </a:solidFill>
                <a:effectLst/>
                <a:latin typeface="+mn-lt"/>
                <a:ea typeface="+mn-ea"/>
                <a:cs typeface="+mn-cs"/>
              </a:rPr>
              <a:t>is a rationale for funders and the community for their support for your project and should engender a sense of immediacy, excitement and importance. Usually 3-6</a:t>
            </a:r>
            <a:r>
              <a:rPr lang="en-GB" sz="1200" kern="1200" baseline="0" dirty="0">
                <a:solidFill>
                  <a:schemeClr val="tx1"/>
                </a:solidFill>
                <a:effectLst/>
                <a:latin typeface="+mn-lt"/>
                <a:ea typeface="+mn-ea"/>
                <a:cs typeface="+mn-cs"/>
              </a:rPr>
              <a:t> pages long, a</a:t>
            </a:r>
            <a:r>
              <a:rPr lang="en-GB" sz="1200" kern="1200" dirty="0">
                <a:solidFill>
                  <a:schemeClr val="tx1"/>
                </a:solidFill>
                <a:effectLst/>
                <a:latin typeface="+mn-lt"/>
                <a:ea typeface="+mn-ea"/>
                <a:cs typeface="+mn-cs"/>
              </a:rPr>
              <a:t> good case for support draws on the existing Church vision and mission and articulates the ambitions for the future,</a:t>
            </a:r>
            <a:r>
              <a:rPr lang="en-GB" sz="1200" kern="1200" baseline="0" dirty="0">
                <a:solidFill>
                  <a:schemeClr val="tx1"/>
                </a:solidFill>
                <a:effectLst/>
                <a:latin typeface="+mn-lt"/>
                <a:ea typeface="+mn-ea"/>
                <a:cs typeface="+mn-cs"/>
              </a:rPr>
              <a:t> persuading people to ‘buy-in’ to that vision and ambition as it does so.</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It is helpful if several people are involved in writing the case for support, so that it presents an accurate, articulate and compelling case. Try to make potential supporters really see the importance of your project</a:t>
            </a:r>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and the genuine impact it will have on the congregation, the wider community and the generations beyond. In other words, make your supporters sit up and take notice!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case document is then shared with the entire fundraising team. Doing this ensures everyone is working with</a:t>
            </a:r>
            <a:r>
              <a:rPr lang="en-GB" sz="1200" kern="1200" baseline="0" dirty="0">
                <a:solidFill>
                  <a:schemeClr val="tx1"/>
                </a:solidFill>
                <a:effectLst/>
                <a:latin typeface="+mn-lt"/>
                <a:ea typeface="+mn-ea"/>
                <a:cs typeface="+mn-cs"/>
              </a:rPr>
              <a:t> the same message and mistakes are avoided. When it is appropriate, key wording can be taken directly straight from the case statement and placed onto grant applications, leaflets, posters, websites and crowdfunding pages. Having one coherent and complete case statement makes life much easier for everyone involved in the fundraising and for the public who will be hearing your message.</a:t>
            </a:r>
            <a:endParaRPr lang="en-GB" sz="1200" kern="1200" dirty="0">
              <a:solidFill>
                <a:schemeClr val="tx1"/>
              </a:solidFill>
              <a:effectLst/>
              <a:latin typeface="+mn-lt"/>
              <a:ea typeface="+mn-ea"/>
              <a:cs typeface="+mn-cs"/>
            </a:endParaRPr>
          </a:p>
          <a:p>
            <a:pPr lvl="0"/>
            <a:endParaRPr lang="en-GB" sz="1200" u="none" strike="noStrike" kern="1200" dirty="0">
              <a:solidFill>
                <a:schemeClr val="tx1"/>
              </a:solidFill>
              <a:effectLst/>
              <a:latin typeface="+mn-lt"/>
              <a:ea typeface="+mn-ea"/>
              <a:cs typeface="+mn-cs"/>
            </a:endParaRPr>
          </a:p>
          <a:p>
            <a:endParaRPr lang="en-GB"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CBEBA40-709A-4CBD-8B92-995F05054BE2}" type="slidenum">
              <a:rPr lang="en-GB" smtClean="0"/>
              <a:t>8</a:t>
            </a:fld>
            <a:endParaRPr lang="en-GB" dirty="0"/>
          </a:p>
        </p:txBody>
      </p:sp>
    </p:spTree>
    <p:extLst>
      <p:ext uri="{BB962C8B-B14F-4D97-AF65-F5344CB8AC3E}">
        <p14:creationId xmlns:p14="http://schemas.microsoft.com/office/powerpoint/2010/main" val="1423932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private phase is the</a:t>
            </a:r>
            <a:r>
              <a:rPr lang="en-GB" sz="1200" kern="1200" baseline="0" dirty="0">
                <a:solidFill>
                  <a:schemeClr val="tx1"/>
                </a:solidFill>
                <a:effectLst/>
                <a:latin typeface="+mn-lt"/>
                <a:ea typeface="+mn-ea"/>
                <a:cs typeface="+mn-cs"/>
              </a:rPr>
              <a:t> part of the plan where you fundraise quietly, without the fanfare of public announcements.  Here you can i</a:t>
            </a:r>
            <a:r>
              <a:rPr lang="en-GB" sz="1200" kern="1200" dirty="0">
                <a:solidFill>
                  <a:schemeClr val="tx1"/>
                </a:solidFill>
                <a:effectLst/>
                <a:latin typeface="+mn-lt"/>
                <a:ea typeface="+mn-ea"/>
                <a:cs typeface="+mn-cs"/>
              </a:rPr>
              <a:t>dentify, research and prioritise lead prospects. This means, go for the highest gifts first either from philanthropic individuals who would like to support your cause or grants from trusts, foundations and Government funding. You should aim to secure at least 50% of your funding this way. Then assess how much you need to raise using other public forms of fundraising and plan accordingly.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If a comprehensive case statement has been written and agreed, applying for a grant should be relatively</a:t>
            </a:r>
            <a:r>
              <a:rPr lang="en-GB" sz="1200" kern="1200" baseline="0" dirty="0">
                <a:solidFill>
                  <a:schemeClr val="tx1"/>
                </a:solidFill>
                <a:effectLst/>
                <a:latin typeface="+mn-lt"/>
                <a:ea typeface="+mn-ea"/>
                <a:cs typeface="+mn-cs"/>
              </a:rPr>
              <a:t> straight-forwards. You can use wording from your case statement in your application but be sure to match your application wording to the funders’ criteria as far as possible. In other words, don’t submit identical applications to multiple funders!</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Most applications nowadays are submitted online and often a funder will ask you to submit an outline proposal before submitting a complete application. Some funders provide prompts for you to describe your project and others prefer a free-form application. Whatever the requirements, be sure to follow them precisely. Funders may discard applications that do not follow their guidelines. </a:t>
            </a:r>
          </a:p>
          <a:p>
            <a:endParaRPr lang="en-GB" sz="1200" kern="1200" baseline="0" dirty="0">
              <a:solidFill>
                <a:schemeClr val="tx1"/>
              </a:solidFill>
              <a:effectLst/>
              <a:latin typeface="+mn-lt"/>
              <a:ea typeface="+mn-ea"/>
              <a:cs typeface="+mn-cs"/>
            </a:endParaRPr>
          </a:p>
          <a:p>
            <a:r>
              <a:rPr lang="en-GB" sz="1200" kern="1200" baseline="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An application for funding should contain the following:</a:t>
            </a:r>
          </a:p>
          <a:p>
            <a:pPr lvl="0"/>
            <a:r>
              <a:rPr lang="en-GB" sz="1200" u="none" strike="noStrike" kern="1200" dirty="0">
                <a:solidFill>
                  <a:schemeClr val="tx1"/>
                </a:solidFill>
                <a:effectLst/>
                <a:latin typeface="+mn-lt"/>
                <a:ea typeface="+mn-ea"/>
                <a:cs typeface="+mn-cs"/>
              </a:rPr>
              <a:t>Contents page</a:t>
            </a:r>
          </a:p>
          <a:p>
            <a:pPr lvl="0"/>
            <a:r>
              <a:rPr lang="en-GB" sz="1200" u="none" strike="noStrike" kern="1200" dirty="0">
                <a:solidFill>
                  <a:schemeClr val="tx1"/>
                </a:solidFill>
                <a:effectLst/>
                <a:latin typeface="+mn-lt"/>
                <a:ea typeface="+mn-ea"/>
                <a:cs typeface="+mn-cs"/>
              </a:rPr>
              <a:t>An executive summary</a:t>
            </a:r>
          </a:p>
          <a:p>
            <a:pPr lvl="0"/>
            <a:r>
              <a:rPr lang="en-GB" sz="1200" u="none" strike="noStrike" kern="1200" dirty="0">
                <a:solidFill>
                  <a:schemeClr val="tx1"/>
                </a:solidFill>
                <a:effectLst/>
                <a:latin typeface="+mn-lt"/>
                <a:ea typeface="+mn-ea"/>
                <a:cs typeface="+mn-cs"/>
              </a:rPr>
              <a:t>A statement of need – a description of why your project is needed in your church and evidence to support this</a:t>
            </a:r>
          </a:p>
          <a:p>
            <a:pPr lvl="0"/>
            <a:r>
              <a:rPr lang="en-GB" sz="1200" u="none" strike="noStrike" kern="1200" dirty="0">
                <a:solidFill>
                  <a:schemeClr val="tx1"/>
                </a:solidFill>
                <a:effectLst/>
                <a:latin typeface="+mn-lt"/>
                <a:ea typeface="+mn-ea"/>
                <a:cs typeface="+mn-cs"/>
              </a:rPr>
              <a:t>Project objectives - What will your project do to address the need?</a:t>
            </a:r>
          </a:p>
          <a:p>
            <a:pPr lvl="0"/>
            <a:r>
              <a:rPr lang="en-GB" sz="1200" u="none" strike="noStrike" kern="1200" dirty="0">
                <a:solidFill>
                  <a:schemeClr val="tx1"/>
                </a:solidFill>
                <a:effectLst/>
                <a:latin typeface="+mn-lt"/>
                <a:ea typeface="+mn-ea"/>
                <a:cs typeface="+mn-cs"/>
              </a:rPr>
              <a:t>Project description - How, in detail, will it work?</a:t>
            </a:r>
          </a:p>
          <a:p>
            <a:pPr lvl="0"/>
            <a:r>
              <a:rPr lang="en-GB" sz="1200" u="none" strike="noStrike" kern="1200" dirty="0">
                <a:solidFill>
                  <a:schemeClr val="tx1"/>
                </a:solidFill>
                <a:effectLst/>
                <a:latin typeface="+mn-lt"/>
                <a:ea typeface="+mn-ea"/>
                <a:cs typeface="+mn-cs"/>
              </a:rPr>
              <a:t>How will the project success be evaluated - The outcomes (all funders like to see how you will measure your success).</a:t>
            </a:r>
          </a:p>
          <a:p>
            <a:pPr lvl="0"/>
            <a:endParaRPr lang="en-GB" sz="1200" u="none" strike="noStrike" kern="1200" dirty="0">
              <a:solidFill>
                <a:schemeClr val="tx1"/>
              </a:solidFill>
              <a:effectLst/>
              <a:latin typeface="+mn-lt"/>
              <a:ea typeface="+mn-ea"/>
              <a:cs typeface="+mn-cs"/>
            </a:endParaRPr>
          </a:p>
          <a:p>
            <a:pPr lvl="0"/>
            <a:endParaRPr lang="en-GB" sz="1200" u="none" strike="noStrike" kern="1200" dirty="0">
              <a:solidFill>
                <a:schemeClr val="tx1"/>
              </a:solidFill>
              <a:effectLst/>
              <a:latin typeface="+mn-lt"/>
              <a:ea typeface="+mn-ea"/>
              <a:cs typeface="+mn-cs"/>
            </a:endParaRPr>
          </a:p>
          <a:p>
            <a:pPr lvl="0"/>
            <a:endParaRPr lang="en-GB" sz="1200" u="none" strike="noStrike"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3CBEBA40-709A-4CBD-8B92-995F05054BE2}" type="slidenum">
              <a:rPr lang="en-GB" smtClean="0"/>
              <a:t>9</a:t>
            </a:fld>
            <a:endParaRPr lang="en-GB" dirty="0"/>
          </a:p>
        </p:txBody>
      </p:sp>
    </p:spTree>
    <p:extLst>
      <p:ext uri="{BB962C8B-B14F-4D97-AF65-F5344CB8AC3E}">
        <p14:creationId xmlns:p14="http://schemas.microsoft.com/office/powerpoint/2010/main" val="150573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3B7D438-67E2-4601-89E7-9B78657330CB}"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3193051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B7D438-67E2-4601-89E7-9B78657330CB}"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312496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B7D438-67E2-4601-89E7-9B78657330CB}"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4153382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3B7D438-67E2-4601-89E7-9B78657330CB}"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3717616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B7D438-67E2-4601-89E7-9B78657330CB}" type="datetimeFigureOut">
              <a:rPr lang="en-GB" smtClean="0"/>
              <a:t>20/11/2019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118010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3B7D438-67E2-4601-89E7-9B78657330CB}" type="datetimeFigureOut">
              <a:rPr lang="en-GB" smtClean="0"/>
              <a:t>20/11/2019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14492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3B7D438-67E2-4601-89E7-9B78657330CB}" type="datetimeFigureOut">
              <a:rPr lang="en-GB" smtClean="0"/>
              <a:t>20/11/2019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211355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3B7D438-67E2-4601-89E7-9B78657330CB}" type="datetimeFigureOut">
              <a:rPr lang="en-GB" smtClean="0"/>
              <a:t>20/11/2019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340840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7D438-67E2-4601-89E7-9B78657330CB}" type="datetimeFigureOut">
              <a:rPr lang="en-GB" smtClean="0"/>
              <a:t>20/11/2019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3762576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B7D438-67E2-4601-89E7-9B78657330CB}" type="datetimeFigureOut">
              <a:rPr lang="en-GB" smtClean="0"/>
              <a:t>20/11/2019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356018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B7D438-67E2-4601-89E7-9B78657330CB}" type="datetimeFigureOut">
              <a:rPr lang="en-GB" smtClean="0"/>
              <a:t>20/11/2019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D85F1B-93B5-48A9-AD20-E44248721E3D}" type="slidenum">
              <a:rPr lang="en-GB" smtClean="0"/>
              <a:t>‹#›</a:t>
            </a:fld>
            <a:endParaRPr lang="en-GB"/>
          </a:p>
        </p:txBody>
      </p:sp>
    </p:spTree>
    <p:extLst>
      <p:ext uri="{BB962C8B-B14F-4D97-AF65-F5344CB8AC3E}">
        <p14:creationId xmlns:p14="http://schemas.microsoft.com/office/powerpoint/2010/main" val="2320678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B7D438-67E2-4601-89E7-9B78657330CB}" type="datetimeFigureOut">
              <a:rPr lang="en-GB" smtClean="0"/>
              <a:t>20/11/2019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85F1B-93B5-48A9-AD20-E44248721E3D}" type="slidenum">
              <a:rPr lang="en-GB" smtClean="0"/>
              <a:t>‹#›</a:t>
            </a:fld>
            <a:endParaRPr lang="en-GB"/>
          </a:p>
        </p:txBody>
      </p:sp>
    </p:spTree>
    <p:extLst>
      <p:ext uri="{BB962C8B-B14F-4D97-AF65-F5344CB8AC3E}">
        <p14:creationId xmlns:p14="http://schemas.microsoft.com/office/powerpoint/2010/main" val="2767457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Becky.Nicholson@leeds.anglican.org" TargetMode="Externa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0789"/>
            <a:ext cx="9144000" cy="2387600"/>
          </a:xfrm>
        </p:spPr>
        <p:txBody>
          <a:bodyPr anchor="ctr">
            <a:normAutofit/>
          </a:bodyPr>
          <a:lstStyle/>
          <a:p>
            <a:r>
              <a:rPr lang="en-GB" b="1" dirty="0">
                <a:solidFill>
                  <a:srgbClr val="7030A0"/>
                </a:solidFill>
              </a:rPr>
              <a:t>Fundraising for Large Projects </a:t>
            </a:r>
            <a:br>
              <a:rPr lang="en-GB" b="1" dirty="0">
                <a:solidFill>
                  <a:srgbClr val="7030A0"/>
                </a:solidFill>
              </a:rPr>
            </a:br>
            <a:endParaRPr lang="en-GB" b="1" dirty="0">
              <a:solidFill>
                <a:srgbClr val="7030A0"/>
              </a:solidFill>
            </a:endParaRPr>
          </a:p>
        </p:txBody>
      </p:sp>
      <p:pic>
        <p:nvPicPr>
          <p:cNvPr id="4"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22098" y="4653007"/>
            <a:ext cx="2947804" cy="120958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0970" y="5962059"/>
            <a:ext cx="4290060" cy="426720"/>
          </a:xfrm>
          <a:prstGeom prst="rect">
            <a:avLst/>
          </a:prstGeom>
        </p:spPr>
      </p:pic>
      <p:sp>
        <p:nvSpPr>
          <p:cNvPr id="8" name="TextBox 7"/>
          <p:cNvSpPr txBox="1"/>
          <p:nvPr/>
        </p:nvSpPr>
        <p:spPr>
          <a:xfrm>
            <a:off x="896471" y="2166670"/>
            <a:ext cx="10399058" cy="2800767"/>
          </a:xfrm>
          <a:prstGeom prst="rect">
            <a:avLst/>
          </a:prstGeom>
          <a:noFill/>
        </p:spPr>
        <p:txBody>
          <a:bodyPr wrap="square" rtlCol="0">
            <a:spAutoFit/>
          </a:bodyPr>
          <a:lstStyle/>
          <a:p>
            <a:pPr algn="ctr"/>
            <a:r>
              <a:rPr lang="en-GB" sz="3200" dirty="0"/>
              <a:t>Becky Nicholson BA (Ed) M </a:t>
            </a:r>
            <a:r>
              <a:rPr lang="en-GB" sz="3200" dirty="0" err="1"/>
              <a:t>Inst</a:t>
            </a:r>
            <a:r>
              <a:rPr lang="en-GB" sz="3200" dirty="0"/>
              <a:t> F (Dip)</a:t>
            </a:r>
          </a:p>
          <a:p>
            <a:pPr algn="ctr"/>
            <a:endParaRPr lang="en-GB" sz="2400" dirty="0"/>
          </a:p>
          <a:p>
            <a:pPr algn="ctr"/>
            <a:r>
              <a:rPr lang="en-GB" sz="2400" dirty="0"/>
              <a:t>Lead Stewardship Officer</a:t>
            </a:r>
          </a:p>
          <a:p>
            <a:pPr algn="ctr"/>
            <a:r>
              <a:rPr lang="en-GB" sz="2400" dirty="0">
                <a:hlinkClick r:id="rId5"/>
              </a:rPr>
              <a:t>Becky.Nicholson@leeds.anglican.org</a:t>
            </a:r>
            <a:endParaRPr lang="en-GB" sz="2400" dirty="0"/>
          </a:p>
          <a:p>
            <a:pPr algn="ctr"/>
            <a:r>
              <a:rPr lang="en-GB" sz="2400" dirty="0"/>
              <a:t>0113 353 0216</a:t>
            </a:r>
          </a:p>
          <a:p>
            <a:pPr algn="ctr"/>
            <a:r>
              <a:rPr lang="en-GB" sz="2400" dirty="0"/>
              <a:t>07496 265509</a:t>
            </a:r>
          </a:p>
          <a:p>
            <a:pPr algn="ctr"/>
            <a:endParaRPr lang="en-GB" sz="2400" dirty="0"/>
          </a:p>
        </p:txBody>
      </p:sp>
    </p:spTree>
    <p:extLst>
      <p:ext uri="{BB962C8B-B14F-4D97-AF65-F5344CB8AC3E}">
        <p14:creationId xmlns:p14="http://schemas.microsoft.com/office/powerpoint/2010/main" val="411875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Private Phase</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 Grant applications (continued)</a:t>
            </a:r>
          </a:p>
          <a:p>
            <a:pPr lvl="2"/>
            <a:r>
              <a:rPr lang="en-GB" sz="3200" dirty="0"/>
              <a:t>Expertise available</a:t>
            </a:r>
          </a:p>
          <a:p>
            <a:pPr lvl="2"/>
            <a:r>
              <a:rPr lang="en-GB" sz="3200" dirty="0"/>
              <a:t>Future plans and sustainability</a:t>
            </a:r>
          </a:p>
          <a:p>
            <a:pPr lvl="2"/>
            <a:r>
              <a:rPr lang="en-GB" sz="3200" dirty="0"/>
              <a:t>Budget</a:t>
            </a:r>
          </a:p>
          <a:p>
            <a:pPr lvl="2"/>
            <a:r>
              <a:rPr lang="en-GB" sz="3200" dirty="0"/>
              <a:t>Additional support</a:t>
            </a:r>
          </a:p>
          <a:p>
            <a:pPr lvl="2"/>
            <a:r>
              <a:rPr lang="en-GB" sz="3200" dirty="0"/>
              <a:t>Appendices</a:t>
            </a:r>
          </a:p>
          <a:p>
            <a:pPr lvl="2"/>
            <a:endParaRPr lang="en-GB" sz="3200" dirty="0"/>
          </a:p>
          <a:p>
            <a:pPr lvl="2"/>
            <a:endParaRPr lang="en-GB" sz="3200" dirty="0"/>
          </a:p>
          <a:p>
            <a:pPr lvl="2"/>
            <a:endParaRPr lang="en-GB" sz="3200"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582621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failure carto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6546" y="3816824"/>
            <a:ext cx="2744864" cy="28116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955392" y="923486"/>
            <a:ext cx="10131136" cy="830997"/>
          </a:xfrm>
          <a:prstGeom prst="rect">
            <a:avLst/>
          </a:prstGeom>
        </p:spPr>
        <p:txBody>
          <a:bodyPr wrap="square">
            <a:spAutoFit/>
          </a:bodyPr>
          <a:lstStyle/>
          <a:p>
            <a:r>
              <a:rPr lang="en-GB" sz="2400" dirty="0"/>
              <a:t>Two thirds of all applications do not fit the eligibility criteria. Of all those that do fit the criteria only 40% are approved for funding – WHY? </a:t>
            </a:r>
          </a:p>
        </p:txBody>
      </p:sp>
      <p:sp>
        <p:nvSpPr>
          <p:cNvPr id="6" name="TextBox 5"/>
          <p:cNvSpPr txBox="1"/>
          <p:nvPr/>
        </p:nvSpPr>
        <p:spPr>
          <a:xfrm>
            <a:off x="7742159" y="5762765"/>
            <a:ext cx="2348346" cy="923330"/>
          </a:xfrm>
          <a:prstGeom prst="rect">
            <a:avLst/>
          </a:prstGeom>
          <a:noFill/>
        </p:spPr>
        <p:txBody>
          <a:bodyPr wrap="square" rtlCol="0">
            <a:spAutoFit/>
          </a:bodyPr>
          <a:lstStyle/>
          <a:p>
            <a:r>
              <a:rPr lang="en-GB" dirty="0"/>
              <a:t>Source: Indiana University Centre on Philanthropy</a:t>
            </a:r>
          </a:p>
        </p:txBody>
      </p:sp>
      <p:sp>
        <p:nvSpPr>
          <p:cNvPr id="8" name="Rounded Rectangle 7"/>
          <p:cNvSpPr/>
          <p:nvPr/>
        </p:nvSpPr>
        <p:spPr>
          <a:xfrm>
            <a:off x="3335017" y="5684103"/>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Project poorly documented</a:t>
            </a:r>
          </a:p>
        </p:txBody>
      </p:sp>
      <p:sp>
        <p:nvSpPr>
          <p:cNvPr id="9" name="Rounded Rectangle 8"/>
          <p:cNvSpPr/>
          <p:nvPr/>
        </p:nvSpPr>
        <p:spPr>
          <a:xfrm>
            <a:off x="5405473" y="1955331"/>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No coordination with other projects in the field</a:t>
            </a:r>
          </a:p>
        </p:txBody>
      </p:sp>
      <p:sp>
        <p:nvSpPr>
          <p:cNvPr id="11" name="Rounded Rectangle 10"/>
          <p:cNvSpPr/>
          <p:nvPr/>
        </p:nvSpPr>
        <p:spPr>
          <a:xfrm>
            <a:off x="3335017" y="1940260"/>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Proposal poorly written and hard to understand</a:t>
            </a:r>
          </a:p>
        </p:txBody>
      </p:sp>
      <p:sp>
        <p:nvSpPr>
          <p:cNvPr id="12" name="Rounded Rectangle 11"/>
          <p:cNvSpPr/>
          <p:nvPr/>
        </p:nvSpPr>
        <p:spPr>
          <a:xfrm>
            <a:off x="3335017" y="3242059"/>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Client group not involved in planning</a:t>
            </a:r>
          </a:p>
        </p:txBody>
      </p:sp>
      <p:sp>
        <p:nvSpPr>
          <p:cNvPr id="13" name="Rounded Rectangle 12"/>
          <p:cNvSpPr/>
          <p:nvPr/>
        </p:nvSpPr>
        <p:spPr>
          <a:xfrm>
            <a:off x="3335017" y="4473256"/>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Project has low interest</a:t>
            </a:r>
          </a:p>
        </p:txBody>
      </p:sp>
      <p:sp>
        <p:nvSpPr>
          <p:cNvPr id="14" name="Rounded Rectangle 13"/>
          <p:cNvSpPr/>
          <p:nvPr/>
        </p:nvSpPr>
        <p:spPr>
          <a:xfrm>
            <a:off x="5400786" y="5684103"/>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Not following application guidelines</a:t>
            </a:r>
          </a:p>
        </p:txBody>
      </p:sp>
      <p:sp>
        <p:nvSpPr>
          <p:cNvPr id="15" name="Rounded Rectangle 14"/>
          <p:cNvSpPr/>
          <p:nvPr/>
        </p:nvSpPr>
        <p:spPr>
          <a:xfrm>
            <a:off x="5400786" y="4518335"/>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Objectives too ambitious</a:t>
            </a:r>
          </a:p>
        </p:txBody>
      </p:sp>
      <p:sp>
        <p:nvSpPr>
          <p:cNvPr id="16" name="Rounded Rectangle 15"/>
          <p:cNvSpPr/>
          <p:nvPr/>
        </p:nvSpPr>
        <p:spPr>
          <a:xfrm>
            <a:off x="5410160" y="3236833"/>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Not enough evidence that the project will be carried out</a:t>
            </a:r>
          </a:p>
        </p:txBody>
      </p:sp>
      <p:sp>
        <p:nvSpPr>
          <p:cNvPr id="17" name="Rounded Rectangle 16"/>
          <p:cNvSpPr/>
          <p:nvPr/>
        </p:nvSpPr>
        <p:spPr>
          <a:xfrm>
            <a:off x="7475929" y="3210059"/>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No evidence of sustainability</a:t>
            </a:r>
          </a:p>
        </p:txBody>
      </p:sp>
      <p:sp>
        <p:nvSpPr>
          <p:cNvPr id="18" name="Rounded Rectangle 17"/>
          <p:cNvSpPr/>
          <p:nvPr/>
        </p:nvSpPr>
        <p:spPr>
          <a:xfrm>
            <a:off x="7475929" y="4473256"/>
            <a:ext cx="1901536" cy="1080654"/>
          </a:xfrm>
          <a:prstGeom prst="roundRect">
            <a:avLst/>
          </a:prstGeom>
          <a:solidFill>
            <a:srgbClr val="5161AC"/>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Evaluation procedure is inadequate</a:t>
            </a:r>
          </a:p>
        </p:txBody>
      </p:sp>
      <p:sp>
        <p:nvSpPr>
          <p:cNvPr id="19" name="TextBox 18"/>
          <p:cNvSpPr txBox="1"/>
          <p:nvPr/>
        </p:nvSpPr>
        <p:spPr>
          <a:xfrm>
            <a:off x="955392" y="362928"/>
            <a:ext cx="8562322" cy="646331"/>
          </a:xfrm>
          <a:prstGeom prst="rect">
            <a:avLst/>
          </a:prstGeom>
          <a:noFill/>
        </p:spPr>
        <p:txBody>
          <a:bodyPr wrap="square" rtlCol="0">
            <a:spAutoFit/>
          </a:bodyPr>
          <a:lstStyle/>
          <a:p>
            <a:r>
              <a:rPr lang="en-GB" sz="3600" dirty="0">
                <a:solidFill>
                  <a:schemeClr val="accent1">
                    <a:lumMod val="75000"/>
                  </a:schemeClr>
                </a:solidFill>
              </a:rPr>
              <a:t>How can I have the best chance of success?</a:t>
            </a:r>
          </a:p>
        </p:txBody>
      </p:sp>
    </p:spTree>
    <p:extLst>
      <p:ext uri="{BB962C8B-B14F-4D97-AF65-F5344CB8AC3E}">
        <p14:creationId xmlns:p14="http://schemas.microsoft.com/office/powerpoint/2010/main" val="8422257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Public Phase</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Advertise far and wide</a:t>
            </a:r>
          </a:p>
          <a:p>
            <a:pPr lvl="1"/>
            <a:r>
              <a:rPr lang="en-GB" sz="3600" dirty="0"/>
              <a:t>Give a range of donation opportunities</a:t>
            </a:r>
          </a:p>
          <a:p>
            <a:pPr lvl="1"/>
            <a:r>
              <a:rPr lang="en-GB" sz="3600" dirty="0"/>
              <a:t>Keep momentum</a:t>
            </a:r>
          </a:p>
          <a:p>
            <a:pPr lvl="2"/>
            <a:endParaRPr lang="en-GB" sz="3200" dirty="0"/>
          </a:p>
          <a:p>
            <a:pPr lvl="2"/>
            <a:endParaRPr lang="en-GB" sz="3200" dirty="0"/>
          </a:p>
          <a:p>
            <a:pPr lvl="2"/>
            <a:endParaRPr lang="en-GB" sz="3200"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245724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Completion Phase</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Collect all donations and pledges</a:t>
            </a:r>
          </a:p>
          <a:p>
            <a:pPr lvl="1"/>
            <a:r>
              <a:rPr lang="en-GB" sz="3600" dirty="0"/>
              <a:t>Keep everyone informed with how the project is progressing</a:t>
            </a:r>
          </a:p>
          <a:p>
            <a:pPr lvl="1"/>
            <a:r>
              <a:rPr lang="en-GB" sz="3600" dirty="0"/>
              <a:t>Follow evaluation procedures</a:t>
            </a:r>
          </a:p>
          <a:p>
            <a:pPr lvl="1"/>
            <a:r>
              <a:rPr lang="en-GB" sz="3600" dirty="0"/>
              <a:t>Finally celebrate success and say thank you to each and every one of your supporters</a:t>
            </a:r>
          </a:p>
          <a:p>
            <a:pPr lvl="1"/>
            <a:r>
              <a:rPr lang="en-GB" sz="3600" dirty="0"/>
              <a:t>Give thanks to God</a:t>
            </a:r>
          </a:p>
          <a:p>
            <a:endParaRPr lang="en-GB"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75619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worship celebra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2289" y="541020"/>
            <a:ext cx="9837087" cy="55305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12469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thank yo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06039" y="614172"/>
            <a:ext cx="5962650" cy="421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3402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1325563"/>
          </a:xfrm>
        </p:spPr>
        <p:txBody>
          <a:bodyPr/>
          <a:lstStyle/>
          <a:p>
            <a:r>
              <a:rPr lang="en-GB" b="1" dirty="0">
                <a:solidFill>
                  <a:srgbClr val="7030A0"/>
                </a:solidFill>
              </a:rPr>
              <a:t>Capital Campaign Fundraising – not Simply Fundraising!</a:t>
            </a:r>
            <a:r>
              <a:rPr lang="en-GB" dirty="0"/>
              <a:t>	      </a:t>
            </a:r>
          </a:p>
        </p:txBody>
      </p:sp>
      <p:sp>
        <p:nvSpPr>
          <p:cNvPr id="5" name="Rectangle 4"/>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Rectangle 5"/>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Rectangle 6"/>
          <p:cNvSpPr/>
          <p:nvPr/>
        </p:nvSpPr>
        <p:spPr>
          <a:xfrm>
            <a:off x="838200" y="1976284"/>
            <a:ext cx="10119852" cy="3108543"/>
          </a:xfrm>
          <a:prstGeom prst="rect">
            <a:avLst/>
          </a:prstGeom>
        </p:spPr>
        <p:txBody>
          <a:bodyPr wrap="square">
            <a:spAutoFit/>
          </a:bodyPr>
          <a:lstStyle/>
          <a:p>
            <a:r>
              <a:rPr lang="en-GB" sz="3200" i="1" dirty="0"/>
              <a:t>“A coordinated institutional effort, with a specified goal and timetable, to increase an organisation’s permanent assets – a building, a significant expansion of programme, endowment, or a combination of these – that will lift the organisation to a higher level of performance.”</a:t>
            </a:r>
          </a:p>
          <a:p>
            <a:endParaRPr lang="en-GB" b="1" dirty="0"/>
          </a:p>
          <a:p>
            <a:r>
              <a:rPr lang="en-GB" b="1" dirty="0"/>
              <a:t>Trudi Hayden ‘Capital Campaigns’ Directory of Social Change 2006 </a:t>
            </a:r>
          </a:p>
        </p:txBody>
      </p:sp>
    </p:spTree>
    <p:extLst>
      <p:ext uri="{BB962C8B-B14F-4D97-AF65-F5344CB8AC3E}">
        <p14:creationId xmlns:p14="http://schemas.microsoft.com/office/powerpoint/2010/main" val="3925269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Fundraising Phases of a Project</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Feasibility Phase</a:t>
            </a:r>
          </a:p>
          <a:p>
            <a:pPr lvl="1"/>
            <a:r>
              <a:rPr lang="en-GB" sz="3600" dirty="0"/>
              <a:t>Preparatory Phase</a:t>
            </a:r>
          </a:p>
          <a:p>
            <a:pPr lvl="1"/>
            <a:r>
              <a:rPr lang="en-GB" sz="3600" dirty="0"/>
              <a:t>Private Phase</a:t>
            </a:r>
          </a:p>
          <a:p>
            <a:pPr lvl="1"/>
            <a:r>
              <a:rPr lang="en-GB" sz="3600" dirty="0"/>
              <a:t>Public Phase</a:t>
            </a:r>
          </a:p>
          <a:p>
            <a:pPr lvl="1"/>
            <a:r>
              <a:rPr lang="en-GB" sz="3600" dirty="0"/>
              <a:t>Completion Phase</a:t>
            </a:r>
          </a:p>
          <a:p>
            <a:endParaRPr lang="en-GB"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163048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Feasibility Phase</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Involvement of the Archdeacon and DAC</a:t>
            </a:r>
          </a:p>
          <a:p>
            <a:pPr lvl="1"/>
            <a:r>
              <a:rPr lang="en-GB" sz="3600" dirty="0"/>
              <a:t>Consulted all stakeholders</a:t>
            </a:r>
          </a:p>
          <a:p>
            <a:pPr lvl="1"/>
            <a:r>
              <a:rPr lang="en-GB" sz="3600" dirty="0"/>
              <a:t>Church viability</a:t>
            </a:r>
          </a:p>
          <a:p>
            <a:pPr lvl="1"/>
            <a:r>
              <a:rPr lang="en-GB" sz="3600" dirty="0"/>
              <a:t>Consultation with surveyors and architects</a:t>
            </a:r>
          </a:p>
          <a:p>
            <a:pPr lvl="1"/>
            <a:r>
              <a:rPr lang="en-GB" sz="3600" dirty="0"/>
              <a:t>Fundraising team</a:t>
            </a:r>
          </a:p>
          <a:p>
            <a:pPr lvl="1"/>
            <a:endParaRPr lang="en-GB" sz="3600" dirty="0"/>
          </a:p>
          <a:p>
            <a:pPr marL="457200" lvl="1" indent="0">
              <a:buNone/>
            </a:pPr>
            <a:endParaRPr lang="en-GB" sz="3600" dirty="0"/>
          </a:p>
          <a:p>
            <a:endParaRPr lang="en-GB"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1161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Preparatory Phase</a:t>
            </a:r>
            <a:r>
              <a:rPr lang="en-GB" dirty="0"/>
              <a:t> – Gift Table      </a:t>
            </a:r>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06566292"/>
              </p:ext>
            </p:extLst>
          </p:nvPr>
        </p:nvGraphicFramePr>
        <p:xfrm>
          <a:off x="838200" y="1825625"/>
          <a:ext cx="10515600" cy="33375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1456085514"/>
                    </a:ext>
                  </a:extLst>
                </a:gridCol>
                <a:gridCol w="3505200">
                  <a:extLst>
                    <a:ext uri="{9D8B030D-6E8A-4147-A177-3AD203B41FA5}">
                      <a16:colId xmlns:a16="http://schemas.microsoft.com/office/drawing/2014/main" val="1590215366"/>
                    </a:ext>
                  </a:extLst>
                </a:gridCol>
                <a:gridCol w="3505200">
                  <a:extLst>
                    <a:ext uri="{9D8B030D-6E8A-4147-A177-3AD203B41FA5}">
                      <a16:colId xmlns:a16="http://schemas.microsoft.com/office/drawing/2014/main" val="2294244445"/>
                    </a:ext>
                  </a:extLst>
                </a:gridCol>
              </a:tblGrid>
              <a:tr h="370840">
                <a:tc>
                  <a:txBody>
                    <a:bodyPr/>
                    <a:lstStyle/>
                    <a:p>
                      <a:r>
                        <a:rPr lang="en-GB" dirty="0"/>
                        <a:t>Number of Gifts</a:t>
                      </a:r>
                    </a:p>
                  </a:txBody>
                  <a:tcPr/>
                </a:tc>
                <a:tc>
                  <a:txBody>
                    <a:bodyPr/>
                    <a:lstStyle/>
                    <a:p>
                      <a:r>
                        <a:rPr lang="en-GB" dirty="0"/>
                        <a:t>Amount</a:t>
                      </a:r>
                    </a:p>
                  </a:txBody>
                  <a:tcPr/>
                </a:tc>
                <a:tc>
                  <a:txBody>
                    <a:bodyPr/>
                    <a:lstStyle/>
                    <a:p>
                      <a:r>
                        <a:rPr lang="en-GB" dirty="0"/>
                        <a:t>Total</a:t>
                      </a:r>
                    </a:p>
                  </a:txBody>
                  <a:tcPr/>
                </a:tc>
                <a:extLst>
                  <a:ext uri="{0D108BD9-81ED-4DB2-BD59-A6C34878D82A}">
                    <a16:rowId xmlns:a16="http://schemas.microsoft.com/office/drawing/2014/main" val="1140874159"/>
                  </a:ext>
                </a:extLst>
              </a:tr>
              <a:tr h="370840">
                <a:tc>
                  <a:txBody>
                    <a:bodyPr/>
                    <a:lstStyle/>
                    <a:p>
                      <a:r>
                        <a:rPr lang="en-GB" dirty="0"/>
                        <a:t>1</a:t>
                      </a:r>
                    </a:p>
                  </a:txBody>
                  <a:tcPr/>
                </a:tc>
                <a:tc>
                  <a:txBody>
                    <a:bodyPr/>
                    <a:lstStyle/>
                    <a:p>
                      <a:r>
                        <a:rPr lang="en-GB" dirty="0"/>
                        <a:t>£40,000</a:t>
                      </a:r>
                    </a:p>
                  </a:txBody>
                  <a:tcPr/>
                </a:tc>
                <a:tc>
                  <a:txBody>
                    <a:bodyPr/>
                    <a:lstStyle/>
                    <a:p>
                      <a:r>
                        <a:rPr lang="en-GB" dirty="0"/>
                        <a:t>£40,000</a:t>
                      </a:r>
                    </a:p>
                  </a:txBody>
                  <a:tcPr/>
                </a:tc>
                <a:extLst>
                  <a:ext uri="{0D108BD9-81ED-4DB2-BD59-A6C34878D82A}">
                    <a16:rowId xmlns:a16="http://schemas.microsoft.com/office/drawing/2014/main" val="3468354853"/>
                  </a:ext>
                </a:extLst>
              </a:tr>
              <a:tr h="370840">
                <a:tc>
                  <a:txBody>
                    <a:bodyPr/>
                    <a:lstStyle/>
                    <a:p>
                      <a:r>
                        <a:rPr lang="en-GB" dirty="0"/>
                        <a:t>2</a:t>
                      </a:r>
                    </a:p>
                  </a:txBody>
                  <a:tcPr/>
                </a:tc>
                <a:tc>
                  <a:txBody>
                    <a:bodyPr/>
                    <a:lstStyle/>
                    <a:p>
                      <a:r>
                        <a:rPr lang="en-GB" dirty="0"/>
                        <a:t>£20,000</a:t>
                      </a:r>
                    </a:p>
                  </a:txBody>
                  <a:tcPr/>
                </a:tc>
                <a:tc>
                  <a:txBody>
                    <a:bodyPr/>
                    <a:lstStyle/>
                    <a:p>
                      <a:r>
                        <a:rPr lang="en-GB" dirty="0"/>
                        <a:t>£40,000</a:t>
                      </a:r>
                    </a:p>
                  </a:txBody>
                  <a:tcPr/>
                </a:tc>
                <a:extLst>
                  <a:ext uri="{0D108BD9-81ED-4DB2-BD59-A6C34878D82A}">
                    <a16:rowId xmlns:a16="http://schemas.microsoft.com/office/drawing/2014/main" val="2464008791"/>
                  </a:ext>
                </a:extLst>
              </a:tr>
              <a:tr h="370840">
                <a:tc>
                  <a:txBody>
                    <a:bodyPr/>
                    <a:lstStyle/>
                    <a:p>
                      <a:r>
                        <a:rPr lang="en-GB" dirty="0"/>
                        <a:t>3</a:t>
                      </a:r>
                    </a:p>
                  </a:txBody>
                  <a:tcPr/>
                </a:tc>
                <a:tc>
                  <a:txBody>
                    <a:bodyPr/>
                    <a:lstStyle/>
                    <a:p>
                      <a:r>
                        <a:rPr lang="en-GB" dirty="0"/>
                        <a:t>£5,000</a:t>
                      </a:r>
                    </a:p>
                  </a:txBody>
                  <a:tcPr/>
                </a:tc>
                <a:tc>
                  <a:txBody>
                    <a:bodyPr/>
                    <a:lstStyle/>
                    <a:p>
                      <a:r>
                        <a:rPr lang="en-GB" dirty="0"/>
                        <a:t>£15,000</a:t>
                      </a:r>
                    </a:p>
                  </a:txBody>
                  <a:tcPr/>
                </a:tc>
                <a:extLst>
                  <a:ext uri="{0D108BD9-81ED-4DB2-BD59-A6C34878D82A}">
                    <a16:rowId xmlns:a16="http://schemas.microsoft.com/office/drawing/2014/main" val="269844686"/>
                  </a:ext>
                </a:extLst>
              </a:tr>
              <a:tr h="370840">
                <a:tc>
                  <a:txBody>
                    <a:bodyPr/>
                    <a:lstStyle/>
                    <a:p>
                      <a:r>
                        <a:rPr lang="en-GB" dirty="0"/>
                        <a:t>8</a:t>
                      </a:r>
                    </a:p>
                  </a:txBody>
                  <a:tcPr/>
                </a:tc>
                <a:tc>
                  <a:txBody>
                    <a:bodyPr/>
                    <a:lstStyle/>
                    <a:p>
                      <a:r>
                        <a:rPr lang="en-GB" dirty="0"/>
                        <a:t>£1,000</a:t>
                      </a:r>
                    </a:p>
                  </a:txBody>
                  <a:tcPr/>
                </a:tc>
                <a:tc>
                  <a:txBody>
                    <a:bodyPr/>
                    <a:lstStyle/>
                    <a:p>
                      <a:r>
                        <a:rPr lang="en-GB" dirty="0"/>
                        <a:t>£8,000</a:t>
                      </a:r>
                    </a:p>
                  </a:txBody>
                  <a:tcPr/>
                </a:tc>
                <a:extLst>
                  <a:ext uri="{0D108BD9-81ED-4DB2-BD59-A6C34878D82A}">
                    <a16:rowId xmlns:a16="http://schemas.microsoft.com/office/drawing/2014/main" val="1453447351"/>
                  </a:ext>
                </a:extLst>
              </a:tr>
              <a:tr h="370840">
                <a:tc>
                  <a:txBody>
                    <a:bodyPr/>
                    <a:lstStyle/>
                    <a:p>
                      <a:r>
                        <a:rPr lang="en-GB" dirty="0"/>
                        <a:t>10</a:t>
                      </a:r>
                    </a:p>
                  </a:txBody>
                  <a:tcPr/>
                </a:tc>
                <a:tc>
                  <a:txBody>
                    <a:bodyPr/>
                    <a:lstStyle/>
                    <a:p>
                      <a:r>
                        <a:rPr lang="en-GB" dirty="0"/>
                        <a:t>£500</a:t>
                      </a:r>
                    </a:p>
                  </a:txBody>
                  <a:tcPr/>
                </a:tc>
                <a:tc>
                  <a:txBody>
                    <a:bodyPr/>
                    <a:lstStyle/>
                    <a:p>
                      <a:r>
                        <a:rPr lang="en-GB" dirty="0"/>
                        <a:t>£5000</a:t>
                      </a:r>
                    </a:p>
                  </a:txBody>
                  <a:tcPr/>
                </a:tc>
                <a:extLst>
                  <a:ext uri="{0D108BD9-81ED-4DB2-BD59-A6C34878D82A}">
                    <a16:rowId xmlns:a16="http://schemas.microsoft.com/office/drawing/2014/main" val="4049601203"/>
                  </a:ext>
                </a:extLst>
              </a:tr>
              <a:tr h="370840">
                <a:tc>
                  <a:txBody>
                    <a:bodyPr/>
                    <a:lstStyle/>
                    <a:p>
                      <a:r>
                        <a:rPr lang="en-GB" dirty="0"/>
                        <a:t>40</a:t>
                      </a:r>
                    </a:p>
                  </a:txBody>
                  <a:tcPr/>
                </a:tc>
                <a:tc>
                  <a:txBody>
                    <a:bodyPr/>
                    <a:lstStyle/>
                    <a:p>
                      <a:r>
                        <a:rPr lang="en-GB" dirty="0"/>
                        <a:t>£100</a:t>
                      </a:r>
                    </a:p>
                  </a:txBody>
                  <a:tcPr/>
                </a:tc>
                <a:tc>
                  <a:txBody>
                    <a:bodyPr/>
                    <a:lstStyle/>
                    <a:p>
                      <a:r>
                        <a:rPr lang="en-GB" dirty="0"/>
                        <a:t>£4000</a:t>
                      </a:r>
                    </a:p>
                  </a:txBody>
                  <a:tcPr/>
                </a:tc>
                <a:extLst>
                  <a:ext uri="{0D108BD9-81ED-4DB2-BD59-A6C34878D82A}">
                    <a16:rowId xmlns:a16="http://schemas.microsoft.com/office/drawing/2014/main" val="1371107257"/>
                  </a:ext>
                </a:extLst>
              </a:tr>
              <a:tr h="370840">
                <a:tc>
                  <a:txBody>
                    <a:bodyPr/>
                    <a:lstStyle/>
                    <a:p>
                      <a:r>
                        <a:rPr lang="en-GB" dirty="0"/>
                        <a:t>Many</a:t>
                      </a:r>
                    </a:p>
                  </a:txBody>
                  <a:tcPr/>
                </a:tc>
                <a:tc>
                  <a:txBody>
                    <a:bodyPr/>
                    <a:lstStyle/>
                    <a:p>
                      <a:r>
                        <a:rPr lang="en-GB" dirty="0"/>
                        <a:t>&lt;£50</a:t>
                      </a:r>
                    </a:p>
                  </a:txBody>
                  <a:tcPr/>
                </a:tc>
                <a:tc>
                  <a:txBody>
                    <a:bodyPr/>
                    <a:lstStyle/>
                    <a:p>
                      <a:r>
                        <a:rPr lang="en-GB" dirty="0"/>
                        <a:t>£5000+</a:t>
                      </a:r>
                      <a:endParaRPr lang="en-GB" baseline="-25000" dirty="0"/>
                    </a:p>
                  </a:txBody>
                  <a:tcPr/>
                </a:tc>
                <a:extLst>
                  <a:ext uri="{0D108BD9-81ED-4DB2-BD59-A6C34878D82A}">
                    <a16:rowId xmlns:a16="http://schemas.microsoft.com/office/drawing/2014/main" val="1467432844"/>
                  </a:ext>
                </a:extLst>
              </a:tr>
              <a:tr h="370840">
                <a:tc>
                  <a:txBody>
                    <a:bodyPr/>
                    <a:lstStyle/>
                    <a:p>
                      <a:r>
                        <a:rPr lang="en-GB" dirty="0"/>
                        <a:t>Target Total</a:t>
                      </a:r>
                    </a:p>
                  </a:txBody>
                  <a:tcPr/>
                </a:tc>
                <a:tc>
                  <a:txBody>
                    <a:bodyPr/>
                    <a:lstStyle/>
                    <a:p>
                      <a:endParaRPr lang="en-GB" dirty="0"/>
                    </a:p>
                  </a:txBody>
                  <a:tcPr/>
                </a:tc>
                <a:tc>
                  <a:txBody>
                    <a:bodyPr/>
                    <a:lstStyle/>
                    <a:p>
                      <a:r>
                        <a:rPr lang="en-GB" dirty="0"/>
                        <a:t>£117,000</a:t>
                      </a:r>
                    </a:p>
                  </a:txBody>
                  <a:tcPr/>
                </a:tc>
                <a:extLst>
                  <a:ext uri="{0D108BD9-81ED-4DB2-BD59-A6C34878D82A}">
                    <a16:rowId xmlns:a16="http://schemas.microsoft.com/office/drawing/2014/main" val="617108174"/>
                  </a:ext>
                </a:extLst>
              </a:tr>
            </a:tbl>
          </a:graphicData>
        </a:graphic>
      </p:graphicFrame>
    </p:spTree>
    <p:extLst>
      <p:ext uri="{BB962C8B-B14F-4D97-AF65-F5344CB8AC3E}">
        <p14:creationId xmlns:p14="http://schemas.microsoft.com/office/powerpoint/2010/main" val="191279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Preparatory Phase</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Strategy </a:t>
            </a:r>
          </a:p>
          <a:p>
            <a:pPr lvl="2"/>
            <a:r>
              <a:rPr lang="en-GB" sz="3200" dirty="0"/>
              <a:t>Identify big investors and grants first</a:t>
            </a:r>
          </a:p>
          <a:p>
            <a:pPr lvl="2"/>
            <a:r>
              <a:rPr lang="en-GB" sz="3200" dirty="0"/>
              <a:t>Community events</a:t>
            </a:r>
          </a:p>
          <a:p>
            <a:pPr lvl="2"/>
            <a:r>
              <a:rPr lang="en-GB" sz="3200" dirty="0"/>
              <a:t>Smaller gifts</a:t>
            </a:r>
          </a:p>
          <a:p>
            <a:pPr lvl="2"/>
            <a:r>
              <a:rPr lang="en-GB" sz="3200" dirty="0"/>
              <a:t>Write a tactical plan.</a:t>
            </a:r>
          </a:p>
          <a:p>
            <a:pPr lvl="2"/>
            <a:endParaRPr lang="en-GB" sz="3200"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679245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Preparatory Phase - </a:t>
            </a:r>
            <a:r>
              <a:rPr lang="en-GB" b="1" dirty="0"/>
              <a:t>Tactical Plan - Grants</a:t>
            </a:r>
            <a:r>
              <a:rPr lang="en-GB" dirty="0"/>
              <a:t>	      </a:t>
            </a:r>
          </a:p>
        </p:txBody>
      </p:sp>
      <p:graphicFrame>
        <p:nvGraphicFramePr>
          <p:cNvPr id="6" name="Table 5"/>
          <p:cNvGraphicFramePr>
            <a:graphicFrameLocks noGrp="1"/>
          </p:cNvGraphicFramePr>
          <p:nvPr>
            <p:extLst>
              <p:ext uri="{D42A27DB-BD31-4B8C-83A1-F6EECF244321}">
                <p14:modId xmlns:p14="http://schemas.microsoft.com/office/powerpoint/2010/main" val="457341511"/>
              </p:ext>
            </p:extLst>
          </p:nvPr>
        </p:nvGraphicFramePr>
        <p:xfrm>
          <a:off x="1061884" y="1474839"/>
          <a:ext cx="10427111" cy="5123334"/>
        </p:xfrm>
        <a:graphic>
          <a:graphicData uri="http://schemas.openxmlformats.org/drawingml/2006/table">
            <a:tbl>
              <a:tblPr>
                <a:tableStyleId>{5C22544A-7EE6-4342-B048-85BDC9FD1C3A}</a:tableStyleId>
              </a:tblPr>
              <a:tblGrid>
                <a:gridCol w="1787009">
                  <a:extLst>
                    <a:ext uri="{9D8B030D-6E8A-4147-A177-3AD203B41FA5}">
                      <a16:colId xmlns:a16="http://schemas.microsoft.com/office/drawing/2014/main" val="1542755984"/>
                    </a:ext>
                  </a:extLst>
                </a:gridCol>
                <a:gridCol w="3417871">
                  <a:extLst>
                    <a:ext uri="{9D8B030D-6E8A-4147-A177-3AD203B41FA5}">
                      <a16:colId xmlns:a16="http://schemas.microsoft.com/office/drawing/2014/main" val="880418015"/>
                    </a:ext>
                  </a:extLst>
                </a:gridCol>
                <a:gridCol w="2550392">
                  <a:extLst>
                    <a:ext uri="{9D8B030D-6E8A-4147-A177-3AD203B41FA5}">
                      <a16:colId xmlns:a16="http://schemas.microsoft.com/office/drawing/2014/main" val="3012627463"/>
                    </a:ext>
                  </a:extLst>
                </a:gridCol>
                <a:gridCol w="1613513">
                  <a:extLst>
                    <a:ext uri="{9D8B030D-6E8A-4147-A177-3AD203B41FA5}">
                      <a16:colId xmlns:a16="http://schemas.microsoft.com/office/drawing/2014/main" val="3824284876"/>
                    </a:ext>
                  </a:extLst>
                </a:gridCol>
                <a:gridCol w="1058326">
                  <a:extLst>
                    <a:ext uri="{9D8B030D-6E8A-4147-A177-3AD203B41FA5}">
                      <a16:colId xmlns:a16="http://schemas.microsoft.com/office/drawing/2014/main" val="378561341"/>
                    </a:ext>
                  </a:extLst>
                </a:gridCol>
              </a:tblGrid>
              <a:tr h="793171">
                <a:tc>
                  <a:txBody>
                    <a:bodyPr/>
                    <a:lstStyle/>
                    <a:p>
                      <a:pPr>
                        <a:lnSpc>
                          <a:spcPct val="107000"/>
                        </a:lnSpc>
                        <a:spcAft>
                          <a:spcPts val="0"/>
                        </a:spcAft>
                      </a:pPr>
                      <a:r>
                        <a:rPr lang="en-GB" sz="2000">
                          <a:effectLst/>
                        </a:rPr>
                        <a:t>Objective</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Action</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Measure</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Who is responsible</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Budget</a:t>
                      </a:r>
                      <a:endParaRPr lang="en-GB" sz="20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71444765"/>
                  </a:ext>
                </a:extLst>
              </a:tr>
              <a:tr h="1402178">
                <a:tc>
                  <a:txBody>
                    <a:bodyPr/>
                    <a:lstStyle/>
                    <a:p>
                      <a:pPr>
                        <a:lnSpc>
                          <a:spcPct val="107000"/>
                        </a:lnSpc>
                        <a:spcAft>
                          <a:spcPts val="0"/>
                        </a:spcAft>
                      </a:pPr>
                      <a:r>
                        <a:rPr lang="en-GB" sz="2000">
                          <a:effectLst/>
                        </a:rPr>
                        <a:t>1.Identify the funders who will support our project</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1a.Speak to stewardship team at Diocese. </a:t>
                      </a:r>
                    </a:p>
                    <a:p>
                      <a:pPr>
                        <a:lnSpc>
                          <a:spcPct val="107000"/>
                        </a:lnSpc>
                        <a:spcAft>
                          <a:spcPts val="0"/>
                        </a:spcAft>
                      </a:pPr>
                      <a:r>
                        <a:rPr lang="en-GB" sz="2000">
                          <a:effectLst/>
                        </a:rPr>
                        <a:t>1b.Access www.fundsonline.co.uk</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1a. Advice sought and taken by June</a:t>
                      </a:r>
                      <a:r>
                        <a:rPr lang="en-GB" sz="2000" baseline="0" dirty="0">
                          <a:effectLst/>
                        </a:rPr>
                        <a:t> </a:t>
                      </a:r>
                      <a:r>
                        <a:rPr lang="en-GB" sz="2000" dirty="0">
                          <a:effectLst/>
                        </a:rPr>
                        <a:t>2020</a:t>
                      </a:r>
                    </a:p>
                    <a:p>
                      <a:pPr>
                        <a:lnSpc>
                          <a:spcPct val="107000"/>
                        </a:lnSpc>
                        <a:spcAft>
                          <a:spcPts val="0"/>
                        </a:spcAft>
                      </a:pPr>
                      <a:r>
                        <a:rPr lang="en-GB" sz="2000" dirty="0">
                          <a:effectLst/>
                        </a:rPr>
                        <a:t>1b.Potential funders identified by June 2020</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1a.Bob and Jill</a:t>
                      </a:r>
                    </a:p>
                    <a:p>
                      <a:pPr>
                        <a:lnSpc>
                          <a:spcPct val="107000"/>
                        </a:lnSpc>
                        <a:spcAft>
                          <a:spcPts val="0"/>
                        </a:spcAft>
                      </a:pPr>
                      <a:r>
                        <a:rPr lang="en-GB" sz="2000">
                          <a:effectLst/>
                        </a:rPr>
                        <a:t>1b.Bob and Jill</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 Training travel cost £20</a:t>
                      </a:r>
                      <a:endParaRPr lang="en-GB" sz="20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1632244837"/>
                  </a:ext>
                </a:extLst>
              </a:tr>
              <a:tr h="2315687">
                <a:tc>
                  <a:txBody>
                    <a:bodyPr/>
                    <a:lstStyle/>
                    <a:p>
                      <a:pPr>
                        <a:lnSpc>
                          <a:spcPct val="107000"/>
                        </a:lnSpc>
                        <a:spcAft>
                          <a:spcPts val="0"/>
                        </a:spcAft>
                      </a:pPr>
                      <a:r>
                        <a:rPr lang="en-GB" sz="2000">
                          <a:effectLst/>
                        </a:rPr>
                        <a:t>2.Write a case for support</a:t>
                      </a:r>
                      <a:endParaRPr lang="en-GB" sz="200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2a.Gather all documentation together</a:t>
                      </a:r>
                    </a:p>
                    <a:p>
                      <a:pPr>
                        <a:lnSpc>
                          <a:spcPct val="107000"/>
                        </a:lnSpc>
                        <a:spcAft>
                          <a:spcPts val="0"/>
                        </a:spcAft>
                      </a:pPr>
                      <a:r>
                        <a:rPr lang="en-GB" sz="2000" dirty="0">
                          <a:effectLst/>
                        </a:rPr>
                        <a:t>2b.Arrange meetings for drafting the CFS</a:t>
                      </a:r>
                    </a:p>
                    <a:p>
                      <a:pPr>
                        <a:lnSpc>
                          <a:spcPct val="107000"/>
                        </a:lnSpc>
                        <a:spcAft>
                          <a:spcPts val="0"/>
                        </a:spcAft>
                      </a:pPr>
                      <a:r>
                        <a:rPr lang="en-GB" sz="2000" dirty="0">
                          <a:effectLst/>
                        </a:rPr>
                        <a:t>2c.Create different CFS for different audiences/leaflets/posters</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2a.Documentation gathered by July 2020</a:t>
                      </a:r>
                    </a:p>
                    <a:p>
                      <a:pPr>
                        <a:lnSpc>
                          <a:spcPct val="107000"/>
                        </a:lnSpc>
                        <a:spcAft>
                          <a:spcPts val="0"/>
                        </a:spcAft>
                      </a:pPr>
                      <a:r>
                        <a:rPr lang="en-GB" sz="2000" dirty="0">
                          <a:effectLst/>
                        </a:rPr>
                        <a:t>2b.Meetings conducted Sept 2020</a:t>
                      </a:r>
                    </a:p>
                    <a:p>
                      <a:pPr>
                        <a:lnSpc>
                          <a:spcPct val="107000"/>
                        </a:lnSpc>
                        <a:spcAft>
                          <a:spcPts val="0"/>
                        </a:spcAft>
                      </a:pPr>
                      <a:r>
                        <a:rPr lang="en-GB" sz="2000" dirty="0">
                          <a:effectLst/>
                        </a:rPr>
                        <a:t>2c.Impactful and compelling CFS written by Sept 2020</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2a.Sue and Phil</a:t>
                      </a:r>
                    </a:p>
                    <a:p>
                      <a:pPr>
                        <a:lnSpc>
                          <a:spcPct val="107000"/>
                        </a:lnSpc>
                        <a:spcAft>
                          <a:spcPts val="0"/>
                        </a:spcAft>
                      </a:pPr>
                      <a:r>
                        <a:rPr lang="en-GB" sz="2000" dirty="0">
                          <a:effectLst/>
                        </a:rPr>
                        <a:t>2b.Bob, Jill, Sue, Phil</a:t>
                      </a:r>
                    </a:p>
                    <a:p>
                      <a:pPr>
                        <a:lnSpc>
                          <a:spcPct val="107000"/>
                        </a:lnSpc>
                        <a:spcAft>
                          <a:spcPts val="0"/>
                        </a:spcAft>
                      </a:pPr>
                      <a:r>
                        <a:rPr lang="en-GB" sz="2000" dirty="0">
                          <a:effectLst/>
                        </a:rPr>
                        <a:t>2c.Sue and Phil</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a:effectLst/>
                        </a:rPr>
                        <a:t> </a:t>
                      </a:r>
                      <a:endParaRPr lang="en-GB" sz="200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814112810"/>
                  </a:ext>
                </a:extLst>
              </a:tr>
              <a:tr h="488667">
                <a:tc>
                  <a:txBody>
                    <a:bodyPr/>
                    <a:lstStyle/>
                    <a:p>
                      <a:pPr>
                        <a:lnSpc>
                          <a:spcPct val="107000"/>
                        </a:lnSpc>
                        <a:spcAft>
                          <a:spcPts val="0"/>
                        </a:spcAft>
                      </a:pPr>
                      <a:r>
                        <a:rPr lang="en-GB" sz="2000" dirty="0" err="1">
                          <a:effectLst/>
                        </a:rPr>
                        <a:t>ect</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endParaRPr>
                    </a:p>
                  </a:txBody>
                  <a:tcPr marL="63500" marR="63500" marT="63500" marB="63500"/>
                </a:tc>
                <a:tc>
                  <a:txBody>
                    <a:bodyPr/>
                    <a:lstStyle/>
                    <a:p>
                      <a:pPr>
                        <a:lnSpc>
                          <a:spcPct val="107000"/>
                        </a:lnSpc>
                        <a:spcAft>
                          <a:spcPts val="0"/>
                        </a:spcAft>
                      </a:pPr>
                      <a:r>
                        <a:rPr lang="en-GB" sz="2000" dirty="0">
                          <a:effectLst/>
                        </a:rPr>
                        <a:t> </a:t>
                      </a:r>
                      <a:endParaRPr lang="en-GB" sz="2000" dirty="0">
                        <a:effectLst/>
                        <a:latin typeface="Calibri" panose="020F0502020204030204" pitchFamily="34" charset="0"/>
                        <a:ea typeface="Calibri" panose="020F0502020204030204" pitchFamily="34" charset="0"/>
                      </a:endParaRPr>
                    </a:p>
                  </a:txBody>
                  <a:tcPr marL="63500" marR="63500" marT="63500" marB="63500"/>
                </a:tc>
                <a:extLst>
                  <a:ext uri="{0D108BD9-81ED-4DB2-BD59-A6C34878D82A}">
                    <a16:rowId xmlns:a16="http://schemas.microsoft.com/office/drawing/2014/main" val="3231608418"/>
                  </a:ext>
                </a:extLst>
              </a:tr>
            </a:tbl>
          </a:graphicData>
        </a:graphic>
      </p:graphicFrame>
    </p:spTree>
    <p:extLst>
      <p:ext uri="{BB962C8B-B14F-4D97-AF65-F5344CB8AC3E}">
        <p14:creationId xmlns:p14="http://schemas.microsoft.com/office/powerpoint/2010/main" val="3944068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Preparatory Phase</a:t>
            </a:r>
            <a:r>
              <a:rPr lang="en-GB" dirty="0"/>
              <a:t>	      </a:t>
            </a:r>
          </a:p>
        </p:txBody>
      </p:sp>
      <p:sp>
        <p:nvSpPr>
          <p:cNvPr id="3" name="Content Placeholder 2"/>
          <p:cNvSpPr>
            <a:spLocks noGrp="1"/>
          </p:cNvSpPr>
          <p:nvPr>
            <p:ph idx="1"/>
          </p:nvPr>
        </p:nvSpPr>
        <p:spPr>
          <a:xfrm>
            <a:off x="1348989" y="1690688"/>
            <a:ext cx="10515600" cy="4351338"/>
          </a:xfrm>
        </p:spPr>
        <p:txBody>
          <a:bodyPr/>
          <a:lstStyle/>
          <a:p>
            <a:pPr lvl="1"/>
            <a:r>
              <a:rPr lang="en-GB" sz="3600" dirty="0"/>
              <a:t>Case for Support</a:t>
            </a:r>
          </a:p>
          <a:p>
            <a:pPr lvl="2"/>
            <a:r>
              <a:rPr lang="en-GB" sz="3200" dirty="0"/>
              <a:t>Who are you and what do you do?</a:t>
            </a:r>
          </a:p>
          <a:p>
            <a:pPr lvl="2"/>
            <a:r>
              <a:rPr lang="en-GB" sz="3200" dirty="0"/>
              <a:t>What is distinctive about you?</a:t>
            </a:r>
          </a:p>
          <a:p>
            <a:pPr lvl="2"/>
            <a:r>
              <a:rPr lang="en-GB" sz="3200" dirty="0"/>
              <a:t>What must be accomplished – need?</a:t>
            </a:r>
          </a:p>
          <a:p>
            <a:pPr lvl="2"/>
            <a:r>
              <a:rPr lang="en-GB" sz="3200" dirty="0"/>
              <a:t>How will funding solve the need?</a:t>
            </a:r>
          </a:p>
          <a:p>
            <a:pPr lvl="2"/>
            <a:r>
              <a:rPr lang="en-GB" sz="3200" dirty="0"/>
              <a:t>Why should the donor be involved</a:t>
            </a:r>
          </a:p>
          <a:p>
            <a:pPr lvl="2"/>
            <a:r>
              <a:rPr lang="en-GB" sz="3200" dirty="0"/>
              <a:t>How will donors benefit?</a:t>
            </a:r>
          </a:p>
          <a:p>
            <a:pPr lvl="2"/>
            <a:endParaRPr lang="en-GB" sz="3200" dirty="0"/>
          </a:p>
          <a:p>
            <a:pPr lvl="2"/>
            <a:endParaRPr lang="en-GB" sz="3200"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96202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7030A0"/>
                </a:solidFill>
              </a:rPr>
              <a:t>Private Phase</a:t>
            </a:r>
            <a:r>
              <a:rPr lang="en-GB" dirty="0"/>
              <a:t>	      </a:t>
            </a:r>
          </a:p>
        </p:txBody>
      </p:sp>
      <p:sp>
        <p:nvSpPr>
          <p:cNvPr id="3" name="Content Placeholder 2"/>
          <p:cNvSpPr>
            <a:spLocks noGrp="1"/>
          </p:cNvSpPr>
          <p:nvPr>
            <p:ph idx="1"/>
          </p:nvPr>
        </p:nvSpPr>
        <p:spPr>
          <a:xfrm>
            <a:off x="1676400" y="1532192"/>
            <a:ext cx="10515600" cy="4351338"/>
          </a:xfrm>
        </p:spPr>
        <p:txBody>
          <a:bodyPr>
            <a:normAutofit/>
          </a:bodyPr>
          <a:lstStyle/>
          <a:p>
            <a:pPr lvl="1"/>
            <a:r>
              <a:rPr lang="en-GB" sz="3600" dirty="0"/>
              <a:t>Approach lead prospects</a:t>
            </a:r>
          </a:p>
          <a:p>
            <a:pPr lvl="1"/>
            <a:r>
              <a:rPr lang="en-GB" sz="3600" dirty="0"/>
              <a:t>Write grant applications</a:t>
            </a:r>
          </a:p>
          <a:p>
            <a:pPr lvl="2"/>
            <a:r>
              <a:rPr lang="en-GB" sz="3200" dirty="0"/>
              <a:t>Take information from the Case for Support</a:t>
            </a:r>
          </a:p>
          <a:p>
            <a:pPr lvl="2"/>
            <a:r>
              <a:rPr lang="en-GB" sz="3200" dirty="0"/>
              <a:t>Table of contents</a:t>
            </a:r>
          </a:p>
          <a:p>
            <a:pPr lvl="2"/>
            <a:r>
              <a:rPr lang="en-GB" sz="3200" dirty="0"/>
              <a:t>Executive summary</a:t>
            </a:r>
          </a:p>
          <a:p>
            <a:pPr lvl="2"/>
            <a:r>
              <a:rPr lang="en-GB" sz="3200" dirty="0"/>
              <a:t>A statement of need</a:t>
            </a:r>
          </a:p>
          <a:p>
            <a:pPr lvl="2"/>
            <a:r>
              <a:rPr lang="en-GB" sz="3200" dirty="0"/>
              <a:t>Project objectives and description</a:t>
            </a:r>
          </a:p>
          <a:p>
            <a:pPr lvl="2"/>
            <a:r>
              <a:rPr lang="en-GB" sz="3200" dirty="0"/>
              <a:t>Evaluation processes</a:t>
            </a:r>
          </a:p>
          <a:p>
            <a:pPr lvl="2"/>
            <a:endParaRPr lang="en-GB" sz="3200" dirty="0"/>
          </a:p>
          <a:p>
            <a:pPr marL="914400" lvl="2" indent="0">
              <a:buNone/>
            </a:pPr>
            <a:endParaRPr lang="en-GB" sz="3200" dirty="0"/>
          </a:p>
          <a:p>
            <a:pPr lvl="2"/>
            <a:endParaRPr lang="en-GB" sz="3200" dirty="0"/>
          </a:p>
          <a:p>
            <a:pPr lvl="2"/>
            <a:endParaRPr lang="en-GB" sz="3200" dirty="0"/>
          </a:p>
          <a:p>
            <a:endParaRPr lang="en-GB" dirty="0"/>
          </a:p>
          <a:p>
            <a:endParaRPr lang="en-GB" dirty="0"/>
          </a:p>
          <a:p>
            <a:endParaRPr lang="en-GB" dirty="0"/>
          </a:p>
          <a:p>
            <a:endParaRPr lang="en-GB" dirty="0"/>
          </a:p>
        </p:txBody>
      </p:sp>
      <p:sp>
        <p:nvSpPr>
          <p:cNvPr id="8" name="Rectangle 7"/>
          <p:cNvSpPr/>
          <p:nvPr/>
        </p:nvSpPr>
        <p:spPr>
          <a:xfrm>
            <a:off x="0" y="5408176"/>
            <a:ext cx="2948400" cy="1209600"/>
          </a:xfrm>
          <a:prstGeom prst="rect">
            <a:avLst/>
          </a:prstGeom>
          <a:blipFill dpi="0" rotWithShape="1">
            <a:blip r:embed="rId3">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10265177" y="5357776"/>
            <a:ext cx="1645200" cy="1260000"/>
          </a:xfrm>
          <a:prstGeom prst="rect">
            <a:avLst/>
          </a:prstGeom>
          <a:blipFill dpi="0" rotWithShape="1">
            <a:blip r:embed="rId4">
              <a:alphaModFix amt="5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91502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3656</Words>
  <Application>Microsoft Office PowerPoint</Application>
  <PresentationFormat>Widescreen</PresentationFormat>
  <Paragraphs>296</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Fundraising for Large Projects  </vt:lpstr>
      <vt:lpstr>Capital Campaign Fundraising – not Simply Fundraising!       </vt:lpstr>
      <vt:lpstr>Fundraising Phases of a Project       </vt:lpstr>
      <vt:lpstr>Feasibility Phase       </vt:lpstr>
      <vt:lpstr>Preparatory Phase – Gift Table      </vt:lpstr>
      <vt:lpstr>Preparatory Phase       </vt:lpstr>
      <vt:lpstr>Preparatory Phase - Tactical Plan - Grants       </vt:lpstr>
      <vt:lpstr>Preparatory Phase       </vt:lpstr>
      <vt:lpstr>Private Phase       </vt:lpstr>
      <vt:lpstr>Private Phase       </vt:lpstr>
      <vt:lpstr>PowerPoint Presentation</vt:lpstr>
      <vt:lpstr>Public Phase       </vt:lpstr>
      <vt:lpstr>Completion Phase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Fundraising for Large Projects</dc:title>
  <dc:creator>Becky Nicholson</dc:creator>
  <cp:lastModifiedBy>HRB</cp:lastModifiedBy>
  <cp:revision>43</cp:revision>
  <dcterms:created xsi:type="dcterms:W3CDTF">2019-10-10T12:06:07Z</dcterms:created>
  <dcterms:modified xsi:type="dcterms:W3CDTF">2019-11-20T14:19:09Z</dcterms:modified>
</cp:coreProperties>
</file>