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62" r:id="rId4"/>
    <p:sldId id="259" r:id="rId5"/>
    <p:sldId id="270" r:id="rId6"/>
    <p:sldId id="267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21C78-B9A0-4979-9AD6-C26A29533935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54C41-9AC8-4FF2-B19E-616D474126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3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54C41-9AC8-4FF2-B19E-616D4741268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1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269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54C41-9AC8-4FF2-B19E-616D4741268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2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54C41-9AC8-4FF2-B19E-616D4741268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5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EDD4-92AB-4F3F-837B-A5E7409BD78E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1F9-74F5-4EC0-8302-3EB20B452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03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EDD4-92AB-4F3F-837B-A5E7409BD78E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1F9-74F5-4EC0-8302-3EB20B452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EDD4-92AB-4F3F-837B-A5E7409BD78E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1F9-74F5-4EC0-8302-3EB20B452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4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EDD4-92AB-4F3F-837B-A5E7409BD78E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1F9-74F5-4EC0-8302-3EB20B452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7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EDD4-92AB-4F3F-837B-A5E7409BD78E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1F9-74F5-4EC0-8302-3EB20B452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9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EDD4-92AB-4F3F-837B-A5E7409BD78E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1F9-74F5-4EC0-8302-3EB20B452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8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EDD4-92AB-4F3F-837B-A5E7409BD78E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1F9-74F5-4EC0-8302-3EB20B452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06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EDD4-92AB-4F3F-837B-A5E7409BD78E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1F9-74F5-4EC0-8302-3EB20B452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5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EDD4-92AB-4F3F-837B-A5E7409BD78E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1F9-74F5-4EC0-8302-3EB20B452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4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EDD4-92AB-4F3F-837B-A5E7409BD78E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1F9-74F5-4EC0-8302-3EB20B452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6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EDD4-92AB-4F3F-837B-A5E7409BD78E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51F9-74F5-4EC0-8302-3EB20B452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EDD4-92AB-4F3F-837B-A5E7409BD78E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51F9-74F5-4EC0-8302-3EB20B452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9499" y="573998"/>
            <a:ext cx="6512341" cy="20002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341" y="3282580"/>
            <a:ext cx="9144000" cy="228822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i="1" dirty="0" smtClean="0"/>
              <a:t>Churches and Community Energy:</a:t>
            </a:r>
            <a:r>
              <a:rPr lang="en-US" dirty="0" smtClean="0"/>
              <a:t>  a case study from St. Anne's Church, </a:t>
            </a:r>
            <a:r>
              <a:rPr lang="en-US" dirty="0" err="1" smtClean="0"/>
              <a:t>Highgate</a:t>
            </a:r>
            <a:r>
              <a:rPr lang="en-US" dirty="0" smtClean="0"/>
              <a:t> </a:t>
            </a:r>
          </a:p>
          <a:p>
            <a:r>
              <a:rPr lang="en-GB" dirty="0" smtClean="0"/>
              <a:t>30 November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80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85"/>
          <p:cNvGrpSpPr/>
          <p:nvPr/>
        </p:nvGrpSpPr>
        <p:grpSpPr>
          <a:xfrm>
            <a:off x="353505" y="118802"/>
            <a:ext cx="8371888" cy="6548384"/>
            <a:chOff x="949713" y="2170"/>
            <a:chExt cx="6278916" cy="6548384"/>
          </a:xfrm>
        </p:grpSpPr>
        <p:sp>
          <p:nvSpPr>
            <p:cNvPr id="86" name="Shape 86"/>
            <p:cNvSpPr/>
            <p:nvPr/>
          </p:nvSpPr>
          <p:spPr>
            <a:xfrm rot="3370881">
              <a:off x="1946021" y="4707102"/>
              <a:ext cx="1920710" cy="40824"/>
            </a:xfrm>
            <a:custGeom>
              <a:avLst/>
              <a:gdLst/>
              <a:ahLst/>
              <a:cxnLst/>
              <a:rect l="0" t="0" r="0" b="0"/>
              <a:pathLst>
                <a:path w="1920711" h="40825" extrusionOk="0">
                  <a:moveTo>
                    <a:pt x="0" y="20412"/>
                  </a:moveTo>
                  <a:lnTo>
                    <a:pt x="1920711" y="20412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Shape 87"/>
            <p:cNvSpPr/>
            <p:nvPr/>
          </p:nvSpPr>
          <p:spPr>
            <a:xfrm rot="1779351">
              <a:off x="2478989" y="4037867"/>
              <a:ext cx="1657090" cy="40824"/>
            </a:xfrm>
            <a:custGeom>
              <a:avLst/>
              <a:gdLst/>
              <a:ahLst/>
              <a:cxnLst/>
              <a:rect l="0" t="0" r="0" b="0"/>
              <a:pathLst>
                <a:path w="1657091" h="40825" extrusionOk="0">
                  <a:moveTo>
                    <a:pt x="0" y="20412"/>
                  </a:moveTo>
                  <a:lnTo>
                    <a:pt x="1657091" y="20412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8" name="Shape 88"/>
            <p:cNvSpPr/>
            <p:nvPr/>
          </p:nvSpPr>
          <p:spPr>
            <a:xfrm>
              <a:off x="2587516" y="3255950"/>
              <a:ext cx="1729328" cy="40824"/>
            </a:xfrm>
            <a:custGeom>
              <a:avLst/>
              <a:gdLst/>
              <a:ahLst/>
              <a:cxnLst/>
              <a:rect l="0" t="0" r="0" b="0"/>
              <a:pathLst>
                <a:path w="1729329" h="40825" extrusionOk="0">
                  <a:moveTo>
                    <a:pt x="0" y="20412"/>
                  </a:moveTo>
                  <a:lnTo>
                    <a:pt x="1729329" y="20412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9" name="Shape 89"/>
            <p:cNvSpPr/>
            <p:nvPr/>
          </p:nvSpPr>
          <p:spPr>
            <a:xfrm rot="-1739802">
              <a:off x="2479503" y="2476170"/>
              <a:ext cx="1723359" cy="40824"/>
            </a:xfrm>
            <a:custGeom>
              <a:avLst/>
              <a:gdLst/>
              <a:ahLst/>
              <a:cxnLst/>
              <a:rect l="0" t="0" r="0" b="0"/>
              <a:pathLst>
                <a:path w="1723360" h="40825" extrusionOk="0">
                  <a:moveTo>
                    <a:pt x="0" y="20412"/>
                  </a:moveTo>
                  <a:lnTo>
                    <a:pt x="1723360" y="20412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0" name="Shape 90"/>
            <p:cNvSpPr/>
            <p:nvPr/>
          </p:nvSpPr>
          <p:spPr>
            <a:xfrm rot="-3370881">
              <a:off x="1946021" y="1804799"/>
              <a:ext cx="1920710" cy="40824"/>
            </a:xfrm>
            <a:custGeom>
              <a:avLst/>
              <a:gdLst/>
              <a:ahLst/>
              <a:cxnLst/>
              <a:rect l="0" t="0" r="0" b="0"/>
              <a:pathLst>
                <a:path w="1920711" h="40825" extrusionOk="0">
                  <a:moveTo>
                    <a:pt x="0" y="20412"/>
                  </a:moveTo>
                  <a:lnTo>
                    <a:pt x="1920711" y="20412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1" name="Shape 91"/>
            <p:cNvSpPr/>
            <p:nvPr/>
          </p:nvSpPr>
          <p:spPr>
            <a:xfrm>
              <a:off x="949713" y="2309521"/>
              <a:ext cx="1866527" cy="1866527"/>
            </a:xfrm>
            <a:prstGeom prst="ellipse">
              <a:avLst/>
            </a:prstGeom>
            <a:blipFill rotWithShape="1">
              <a:blip r:embed="rId3" cstate="print">
                <a:alphaModFix/>
              </a:blip>
              <a:stretch>
                <a:fillRect l="-147988" r="-14798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3192574" y="2170"/>
              <a:ext cx="1119915" cy="1119915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3356582" y="166179"/>
              <a:ext cx="791900" cy="791900"/>
            </a:xfrm>
            <a:prstGeom prst="rect">
              <a:avLst/>
            </a:prstGeom>
            <a:noFill/>
            <a:ln>
              <a:noFill/>
            </a:ln>
          </p:spPr>
          <p:txBody>
            <a:bodyPr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50"/>
                </a:spcAft>
                <a:buSzPct val="25000"/>
                <a:buNone/>
              </a:pPr>
              <a:r>
                <a:rPr lang="en-GB" sz="10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Clean energy generation</a:t>
              </a:r>
            </a:p>
          </p:txBody>
        </p:sp>
        <p:sp>
          <p:nvSpPr>
            <p:cNvPr id="94" name="Shape 94"/>
            <p:cNvSpPr/>
            <p:nvPr/>
          </p:nvSpPr>
          <p:spPr>
            <a:xfrm>
              <a:off x="4424482" y="2170"/>
              <a:ext cx="1679875" cy="11199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4424482" y="2170"/>
              <a:ext cx="1679875" cy="111991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Reduce carbon emissions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135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Combat climate change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4024657" y="1247471"/>
              <a:ext cx="1119915" cy="1119915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 txBox="1"/>
            <p:nvPr/>
          </p:nvSpPr>
          <p:spPr>
            <a:xfrm>
              <a:off x="4188666" y="1411479"/>
              <a:ext cx="791900" cy="791900"/>
            </a:xfrm>
            <a:prstGeom prst="rect">
              <a:avLst/>
            </a:prstGeom>
            <a:noFill/>
            <a:ln>
              <a:noFill/>
            </a:ln>
          </p:spPr>
          <p:txBody>
            <a:bodyPr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15"/>
                </a:spcAft>
                <a:buSzPct val="25000"/>
                <a:buNone/>
              </a:pPr>
              <a:r>
                <a:rPr lang="en-GB" sz="9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Partner with local organisations (roof owners, suppliers)</a:t>
              </a:r>
            </a:p>
          </p:txBody>
        </p:sp>
        <p:sp>
          <p:nvSpPr>
            <p:cNvPr id="98" name="Shape 98"/>
            <p:cNvSpPr/>
            <p:nvPr/>
          </p:nvSpPr>
          <p:spPr>
            <a:xfrm>
              <a:off x="5256566" y="1247471"/>
              <a:ext cx="1679875" cy="11199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5256566" y="1247471"/>
              <a:ext cx="1679875" cy="111991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Reduce bills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 dirty="0" smtClean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Support local </a:t>
              </a:r>
              <a:r>
                <a:rPr lang="en-GB" sz="9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jobs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135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Encourage green behaviours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4316846" y="2716405"/>
              <a:ext cx="1119915" cy="1119915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 txBox="1"/>
            <p:nvPr/>
          </p:nvSpPr>
          <p:spPr>
            <a:xfrm>
              <a:off x="4480855" y="2880413"/>
              <a:ext cx="791900" cy="791900"/>
            </a:xfrm>
            <a:prstGeom prst="rect">
              <a:avLst/>
            </a:prstGeom>
            <a:noFill/>
            <a:ln>
              <a:noFill/>
            </a:ln>
          </p:spPr>
          <p:txBody>
            <a:bodyPr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50"/>
                </a:spcAft>
                <a:buSzPct val="25000"/>
                <a:buNone/>
              </a:pPr>
              <a:r>
                <a:rPr lang="en-GB" sz="10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Community Energy Fund</a:t>
              </a:r>
            </a:p>
          </p:txBody>
        </p:sp>
        <p:sp>
          <p:nvSpPr>
            <p:cNvPr id="102" name="Shape 102"/>
            <p:cNvSpPr/>
            <p:nvPr/>
          </p:nvSpPr>
          <p:spPr>
            <a:xfrm>
              <a:off x="5548755" y="2716405"/>
              <a:ext cx="1679875" cy="11199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 txBox="1"/>
            <p:nvPr/>
          </p:nvSpPr>
          <p:spPr>
            <a:xfrm>
              <a:off x="5548755" y="2716405"/>
              <a:ext cx="1679875" cy="111991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Community benefit from funded projects </a:t>
              </a:r>
              <a:r>
                <a:rPr lang="en-GB" sz="900" b="0" i="0" u="none" strike="noStrike" cap="none" baseline="0" dirty="0" err="1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eg</a:t>
              </a:r>
              <a:r>
                <a:rPr lang="en-GB" sz="9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. reduced fuel poverty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Environment benefits from funded projects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135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Community cohesion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3954203" y="4185337"/>
              <a:ext cx="1119915" cy="1119915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 txBox="1"/>
            <p:nvPr/>
          </p:nvSpPr>
          <p:spPr>
            <a:xfrm>
              <a:off x="4118212" y="4349346"/>
              <a:ext cx="791900" cy="791900"/>
            </a:xfrm>
            <a:prstGeom prst="rect">
              <a:avLst/>
            </a:prstGeom>
            <a:noFill/>
            <a:ln>
              <a:noFill/>
            </a:ln>
          </p:spPr>
          <p:txBody>
            <a:bodyPr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50"/>
                </a:spcAft>
                <a:buSzPct val="25000"/>
                <a:buNone/>
              </a:pPr>
              <a:r>
                <a:rPr lang="en-GB" sz="1000" b="0" i="0" u="none" strike="noStrike" cap="none" baseline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Community share offers</a:t>
              </a:r>
            </a:p>
          </p:txBody>
        </p:sp>
        <p:sp>
          <p:nvSpPr>
            <p:cNvPr id="106" name="Shape 106"/>
            <p:cNvSpPr/>
            <p:nvPr/>
          </p:nvSpPr>
          <p:spPr>
            <a:xfrm>
              <a:off x="5186112" y="4185337"/>
              <a:ext cx="1679875" cy="11199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 txBox="1"/>
            <p:nvPr/>
          </p:nvSpPr>
          <p:spPr>
            <a:xfrm>
              <a:off x="5186112" y="4185337"/>
              <a:ext cx="1679875" cy="111991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Community ownership of local social and environmental issues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Financial, social and environmental returns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Increased energy security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135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Community cohesion &amp; pride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3192574" y="5430639"/>
              <a:ext cx="1119915" cy="1119915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 txBox="1"/>
            <p:nvPr/>
          </p:nvSpPr>
          <p:spPr>
            <a:xfrm>
              <a:off x="3356582" y="5594646"/>
              <a:ext cx="791900" cy="791900"/>
            </a:xfrm>
            <a:prstGeom prst="rect">
              <a:avLst/>
            </a:prstGeom>
            <a:noFill/>
            <a:ln>
              <a:noFill/>
            </a:ln>
          </p:spPr>
          <p:txBody>
            <a:bodyPr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50"/>
                </a:spcAft>
                <a:buSzPct val="25000"/>
                <a:buNone/>
              </a:pPr>
              <a:r>
                <a:rPr lang="en-GB" sz="1000" b="0" i="0" u="none" strike="noStrike" cap="none" baseline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Inspiring others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4424482" y="5430639"/>
              <a:ext cx="1679875" cy="11199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4424482" y="5430639"/>
              <a:ext cx="1679875" cy="111991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Inspiring community energy locally and nationally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135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-GB" sz="900" b="0" i="0" u="none" strike="noStrike" cap="none" baseline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Inspiring community enterprise in our community</a:t>
              </a:r>
            </a:p>
          </p:txBody>
        </p:sp>
      </p:grpSp>
      <p:grpSp>
        <p:nvGrpSpPr>
          <p:cNvPr id="3" name="Shape 112"/>
          <p:cNvGrpSpPr/>
          <p:nvPr/>
        </p:nvGrpSpPr>
        <p:grpSpPr>
          <a:xfrm>
            <a:off x="8881311" y="2132856"/>
            <a:ext cx="3263360" cy="2447520"/>
            <a:chOff x="4159923" y="1520733"/>
            <a:chExt cx="2447520" cy="2447520"/>
          </a:xfrm>
        </p:grpSpPr>
        <p:sp>
          <p:nvSpPr>
            <p:cNvPr id="113" name="Shape 113"/>
            <p:cNvSpPr/>
            <p:nvPr/>
          </p:nvSpPr>
          <p:spPr>
            <a:xfrm>
              <a:off x="4159923" y="1520733"/>
              <a:ext cx="2447520" cy="244752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4518355" y="1879164"/>
              <a:ext cx="1730657" cy="1730657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lang="en-GB" sz="1400" b="0" i="0" u="none" strike="noStrike" cap="none" baseline="0" dirty="0">
                  <a:solidFill>
                    <a:schemeClr val="dk1"/>
                  </a:solidFill>
                  <a:latin typeface="Lucida Sans Unicode" pitchFamily="34" charset="0"/>
                  <a:cs typeface="Lucida Sans Unicode" pitchFamily="34" charset="0"/>
                  <a:sym typeface="Arial"/>
                </a:rPr>
                <a:t>Our local community, and other communities across the UK, have ownership of their own clean energy network, delivering social, financial and environmental value</a:t>
              </a:r>
            </a:p>
          </p:txBody>
        </p:sp>
      </p:grpSp>
      <p:pic>
        <p:nvPicPr>
          <p:cNvPr id="115" name="Shape 11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970577" y="5877272"/>
            <a:ext cx="4216825" cy="96950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7056108" y="44624"/>
            <a:ext cx="5039881" cy="46166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b="0" i="0" u="none" strike="noStrike" cap="none" baseline="0">
                <a:solidFill>
                  <a:schemeClr val="dk1"/>
                </a:solidFill>
                <a:latin typeface="Lucida Sans Unicode" pitchFamily="34" charset="0"/>
                <a:cs typeface="Lucida Sans Unicode" pitchFamily="34" charset="0"/>
                <a:sym typeface="Arial"/>
              </a:rPr>
              <a:t>PUNL: Theory of Change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951"/>
            <a:ext cx="10515600" cy="1325563"/>
          </a:xfrm>
        </p:spPr>
        <p:txBody>
          <a:bodyPr/>
          <a:lstStyle/>
          <a:p>
            <a:r>
              <a:rPr lang="en-GB" dirty="0"/>
              <a:t>Power Up North London - the story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680"/>
            <a:ext cx="6751320" cy="492728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GB" sz="3600" b="1" dirty="0"/>
              <a:t>2014</a:t>
            </a:r>
          </a:p>
          <a:p>
            <a:pPr>
              <a:lnSpc>
                <a:spcPct val="120000"/>
              </a:lnSpc>
              <a:buNone/>
            </a:pPr>
            <a:r>
              <a:rPr lang="en-GB" sz="3600" b="1" dirty="0"/>
              <a:t>April </a:t>
            </a:r>
            <a:r>
              <a:rPr lang="en-GB" sz="3600" dirty="0"/>
              <a:t>Public meeting led by 3 Transition Town groups in Camden</a:t>
            </a:r>
          </a:p>
          <a:p>
            <a:pPr>
              <a:lnSpc>
                <a:spcPct val="120000"/>
              </a:lnSpc>
              <a:buNone/>
            </a:pPr>
            <a:r>
              <a:rPr lang="en-GB" sz="3600" b="1" dirty="0"/>
              <a:t>May </a:t>
            </a:r>
            <a:r>
              <a:rPr lang="en-GB" sz="3600" dirty="0"/>
              <a:t>Core group (around 10 volunteers) begin to meet once a month</a:t>
            </a:r>
          </a:p>
          <a:p>
            <a:pPr>
              <a:lnSpc>
                <a:spcPct val="120000"/>
              </a:lnSpc>
              <a:buNone/>
            </a:pPr>
            <a:endParaRPr lang="en-GB" sz="3600" b="1" dirty="0"/>
          </a:p>
          <a:p>
            <a:pPr>
              <a:lnSpc>
                <a:spcPct val="120000"/>
              </a:lnSpc>
              <a:buNone/>
            </a:pPr>
            <a:r>
              <a:rPr lang="en-GB" sz="3600" b="1" dirty="0"/>
              <a:t>2015</a:t>
            </a:r>
          </a:p>
          <a:p>
            <a:pPr>
              <a:lnSpc>
                <a:spcPct val="120000"/>
              </a:lnSpc>
              <a:buNone/>
            </a:pPr>
            <a:r>
              <a:rPr lang="en-GB" sz="3600" b="1" dirty="0"/>
              <a:t>January  </a:t>
            </a:r>
            <a:r>
              <a:rPr lang="en-GB" sz="3600" dirty="0"/>
              <a:t>Begin speaking to St. Anne’s Church Highgate</a:t>
            </a:r>
          </a:p>
          <a:p>
            <a:pPr>
              <a:lnSpc>
                <a:spcPct val="120000"/>
              </a:lnSpc>
              <a:buNone/>
            </a:pPr>
            <a:r>
              <a:rPr lang="en-GB" sz="3600" b="1" dirty="0" smtClean="0"/>
              <a:t>July </a:t>
            </a:r>
            <a:r>
              <a:rPr lang="en-GB" sz="3600" dirty="0"/>
              <a:t>Incorporated as Community Benefit Society</a:t>
            </a:r>
          </a:p>
          <a:p>
            <a:pPr>
              <a:lnSpc>
                <a:spcPct val="120000"/>
              </a:lnSpc>
              <a:buNone/>
            </a:pPr>
            <a:r>
              <a:rPr lang="en-GB" sz="3600" b="1" dirty="0" smtClean="0"/>
              <a:t>September </a:t>
            </a:r>
            <a:r>
              <a:rPr lang="en-GB" sz="3600" dirty="0" err="1"/>
              <a:t>FiT</a:t>
            </a:r>
            <a:r>
              <a:rPr lang="en-GB" sz="3600" dirty="0"/>
              <a:t> pre- accreditation for St. Anne’s Church, Highgate</a:t>
            </a:r>
            <a:endParaRPr lang="en-GB" sz="3600" b="1" dirty="0"/>
          </a:p>
          <a:p>
            <a:pPr>
              <a:lnSpc>
                <a:spcPct val="120000"/>
              </a:lnSpc>
              <a:buNone/>
            </a:pPr>
            <a:r>
              <a:rPr lang="en-GB" sz="3600" b="1" dirty="0"/>
              <a:t>November </a:t>
            </a:r>
            <a:r>
              <a:rPr lang="en-GB" sz="3600" dirty="0"/>
              <a:t>Awarded UCEF grant for feasibility work for two projects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5116" y="5249520"/>
            <a:ext cx="3885179" cy="1193305"/>
          </a:xfrm>
          <a:prstGeom prst="rect">
            <a:avLst/>
          </a:prstGeom>
        </p:spPr>
      </p:pic>
      <p:pic>
        <p:nvPicPr>
          <p:cNvPr id="5" name="Picture 4" descr="nl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0136" y="1223383"/>
            <a:ext cx="2947146" cy="39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5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55951"/>
            <a:ext cx="10515600" cy="1325563"/>
          </a:xfrm>
        </p:spPr>
        <p:txBody>
          <a:bodyPr/>
          <a:lstStyle/>
          <a:p>
            <a:r>
              <a:rPr lang="en-GB" dirty="0"/>
              <a:t>Power Up North London - the story so far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1" y="1249680"/>
            <a:ext cx="5359400" cy="4927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/>
              <a:t>2016</a:t>
            </a:r>
          </a:p>
          <a:p>
            <a:pPr>
              <a:buNone/>
            </a:pPr>
            <a:r>
              <a:rPr lang="en-GB" sz="2400" b="1" dirty="0"/>
              <a:t>February </a:t>
            </a:r>
            <a:r>
              <a:rPr lang="en-GB" sz="2400" dirty="0"/>
              <a:t>Begin work on architect’s drawings and planning application for St. Anne’s Church project</a:t>
            </a:r>
          </a:p>
          <a:p>
            <a:pPr>
              <a:buNone/>
            </a:pPr>
            <a:r>
              <a:rPr lang="en-GB" sz="2400" b="1" dirty="0"/>
              <a:t>March </a:t>
            </a:r>
            <a:r>
              <a:rPr lang="en-GB" sz="2400" dirty="0"/>
              <a:t>Planning application submitted for St. Anne’s Church project</a:t>
            </a:r>
          </a:p>
          <a:p>
            <a:pPr>
              <a:buNone/>
            </a:pPr>
            <a:r>
              <a:rPr lang="en-GB" sz="2400" b="1" dirty="0"/>
              <a:t>July </a:t>
            </a:r>
            <a:r>
              <a:rPr lang="en-GB" sz="2400" dirty="0"/>
              <a:t>Planning application recommended for approval</a:t>
            </a:r>
          </a:p>
          <a:p>
            <a:pPr>
              <a:buNone/>
            </a:pPr>
            <a:r>
              <a:rPr lang="en-GB" sz="2400" b="1" dirty="0"/>
              <a:t>August </a:t>
            </a:r>
            <a:r>
              <a:rPr lang="en-GB" sz="2400" dirty="0" smtClean="0"/>
              <a:t>£30,100 </a:t>
            </a:r>
            <a:r>
              <a:rPr lang="en-GB" sz="2400" dirty="0"/>
              <a:t>raised through community share offer</a:t>
            </a:r>
          </a:p>
          <a:p>
            <a:pPr>
              <a:buNone/>
            </a:pPr>
            <a:r>
              <a:rPr lang="en-GB" sz="2400" b="1" dirty="0"/>
              <a:t>September </a:t>
            </a:r>
            <a:r>
              <a:rPr lang="en-GB" sz="2400" dirty="0"/>
              <a:t>Installation of panels at St. Anne’s Church</a:t>
            </a:r>
          </a:p>
        </p:txBody>
      </p:sp>
      <p:pic>
        <p:nvPicPr>
          <p:cNvPr id="14" name="Picture 13" descr="WP_20160726_22_25_18_Pro.jpg"/>
          <p:cNvPicPr>
            <a:picLocks noChangeAspect="1"/>
          </p:cNvPicPr>
          <p:nvPr/>
        </p:nvPicPr>
        <p:blipFill>
          <a:blip r:embed="rId3" cstate="print"/>
          <a:srcRect l="22518" r="38936" b="1594"/>
          <a:stretch>
            <a:fillRect/>
          </a:stretch>
        </p:blipFill>
        <p:spPr>
          <a:xfrm rot="5400000">
            <a:off x="6695011" y="508429"/>
            <a:ext cx="2561178" cy="367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gro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6120" y="1756727"/>
            <a:ext cx="3489960" cy="1963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St. Anne's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7457" y="3207067"/>
            <a:ext cx="2389823" cy="317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20161006 Main Roof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8239" y="3769360"/>
            <a:ext cx="3034453" cy="227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861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to Government policy have made it harder for community energy....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Closure of Urban Community Energy Fund</a:t>
            </a:r>
          </a:p>
          <a:p>
            <a:r>
              <a:rPr lang="en-GB" dirty="0" smtClean="0"/>
              <a:t>End of pre-accreditation for community energy projects</a:t>
            </a:r>
          </a:p>
          <a:p>
            <a:r>
              <a:rPr lang="en-GB" dirty="0" smtClean="0"/>
              <a:t>Lower Feed- in-Tariff rate means harder to make financial model work</a:t>
            </a:r>
          </a:p>
          <a:p>
            <a:r>
              <a:rPr lang="en-GB" dirty="0" smtClean="0"/>
              <a:t>New projects most feasible on buildings with high energy use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BUT</a:t>
            </a:r>
          </a:p>
          <a:p>
            <a:pPr>
              <a:buNone/>
            </a:pPr>
            <a:r>
              <a:rPr lang="en-GB" dirty="0" smtClean="0"/>
              <a:t>With the right combination of community shares and grant funding projects may still be feasible. Integrating storage and/or LED lighting would improve model significantly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0" y="365125"/>
            <a:ext cx="5135880" cy="53604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Local support is key!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r="13879"/>
          <a:stretch>
            <a:fillRect/>
          </a:stretch>
        </p:blipFill>
        <p:spPr>
          <a:xfrm>
            <a:off x="858128" y="875608"/>
            <a:ext cx="4881683" cy="4842310"/>
          </a:xfrm>
        </p:spPr>
      </p:pic>
    </p:spTree>
    <p:extLst>
      <p:ext uri="{BB962C8B-B14F-4D97-AF65-F5344CB8AC3E}">
        <p14:creationId xmlns:p14="http://schemas.microsoft.com/office/powerpoint/2010/main" val="420991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356" y="1101664"/>
            <a:ext cx="6667500" cy="204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369" y="4396154"/>
            <a:ext cx="1097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powerupnorthlondon.org                          powerupnorthlondon@gmail.com</a:t>
            </a: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AutoShape 2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Image result for twitt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twitter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662" y="5666033"/>
            <a:ext cx="383075" cy="3830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47848" y="5533291"/>
            <a:ext cx="27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PowerUpNLdn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349</Words>
  <Application>Microsoft Office PowerPoint</Application>
  <PresentationFormat>Widescreen</PresentationFormat>
  <Paragraphs>55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 Up North London - the story so far</vt:lpstr>
      <vt:lpstr>Power Up North London - the story so far</vt:lpstr>
      <vt:lpstr>Changes to Government policy have made it harder for community energy....</vt:lpstr>
      <vt:lpstr>Local support is key!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Brain</dc:creator>
  <cp:lastModifiedBy>Rebecca</cp:lastModifiedBy>
  <cp:revision>56</cp:revision>
  <dcterms:created xsi:type="dcterms:W3CDTF">2016-03-20T18:50:00Z</dcterms:created>
  <dcterms:modified xsi:type="dcterms:W3CDTF">2016-11-28T17:18:05Z</dcterms:modified>
</cp:coreProperties>
</file>