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Roboto Slab" panose="020B0604020202020204" charset="0"/>
      <p:regular r:id="rId30"/>
      <p:bold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3503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374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Whole thing comes in a box - can be mains or solar-powered</a:t>
            </a:r>
          </a:p>
        </p:txBody>
      </p:sp>
    </p:spTree>
    <p:extLst>
      <p:ext uri="{BB962C8B-B14F-4D97-AF65-F5344CB8AC3E}">
        <p14:creationId xmlns:p14="http://schemas.microsoft.com/office/powerpoint/2010/main" val="2639223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[explain Ryhope installation as example]</a:t>
            </a:r>
          </a:p>
        </p:txBody>
      </p:sp>
    </p:spTree>
    <p:extLst>
      <p:ext uri="{BB962C8B-B14F-4D97-AF65-F5344CB8AC3E}">
        <p14:creationId xmlns:p14="http://schemas.microsoft.com/office/powerpoint/2010/main" val="3681553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Each antenna can give up to 250 metres RELIABLE coverage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Three configurations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Plus - content to download and take away, such as walks and trails</a:t>
            </a:r>
          </a:p>
        </p:txBody>
      </p:sp>
    </p:spTree>
    <p:extLst>
      <p:ext uri="{BB962C8B-B14F-4D97-AF65-F5344CB8AC3E}">
        <p14:creationId xmlns:p14="http://schemas.microsoft.com/office/powerpoint/2010/main" val="1386807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428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Using this approach, what can you give to your visitors?</a:t>
            </a:r>
          </a:p>
        </p:txBody>
      </p:sp>
    </p:spTree>
    <p:extLst>
      <p:ext uri="{BB962C8B-B14F-4D97-AF65-F5344CB8AC3E}">
        <p14:creationId xmlns:p14="http://schemas.microsoft.com/office/powerpoint/2010/main" val="2101334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On the left - relatively easy to create and manage without technical skills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GB"/>
              <a:t>Content Management System (CMS)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GB"/>
              <a:t>silver-haired volunteer - 20mins</a:t>
            </a:r>
          </a:p>
          <a:p>
            <a:pPr marL="457200" lvl="0" indent="-228600">
              <a:spcBef>
                <a:spcPts val="0"/>
              </a:spcBef>
              <a:buChar char="-"/>
            </a:pPr>
            <a:r>
              <a:rPr lang="en-GB"/>
              <a:t>Only as hard as eg. Facebook or YouTube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On the right - require appropriate technical knowledge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Ideally professional interpreter/developer with our support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Interactive apps could be games or ‘collect pilgrim tokens’</a:t>
            </a:r>
          </a:p>
        </p:txBody>
      </p:sp>
    </p:spTree>
    <p:extLst>
      <p:ext uri="{BB962C8B-B14F-4D97-AF65-F5344CB8AC3E}">
        <p14:creationId xmlns:p14="http://schemas.microsoft.com/office/powerpoint/2010/main" val="3301822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Ability to deliver different content to different visitors - better than interpretation boards and physicl materials</a:t>
            </a:r>
          </a:p>
        </p:txBody>
      </p:sp>
    </p:spTree>
    <p:extLst>
      <p:ext uri="{BB962C8B-B14F-4D97-AF65-F5344CB8AC3E}">
        <p14:creationId xmlns:p14="http://schemas.microsoft.com/office/powerpoint/2010/main" val="1023786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What can you receive from your visitors?</a:t>
            </a:r>
          </a:p>
        </p:txBody>
      </p:sp>
    </p:spTree>
    <p:extLst>
      <p:ext uri="{BB962C8B-B14F-4D97-AF65-F5344CB8AC3E}">
        <p14:creationId xmlns:p14="http://schemas.microsoft.com/office/powerpoint/2010/main" val="978662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Important to ask at the point of motivation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No cash involved and no scamming etc.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Will complete when user is in range of their network</a:t>
            </a:r>
          </a:p>
        </p:txBody>
      </p:sp>
    </p:spTree>
    <p:extLst>
      <p:ext uri="{BB962C8B-B14F-4D97-AF65-F5344CB8AC3E}">
        <p14:creationId xmlns:p14="http://schemas.microsoft.com/office/powerpoint/2010/main" val="3564133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Ticking the boxes of HLF and other funders.</a:t>
            </a:r>
          </a:p>
        </p:txBody>
      </p:sp>
    </p:spTree>
    <p:extLst>
      <p:ext uri="{BB962C8B-B14F-4D97-AF65-F5344CB8AC3E}">
        <p14:creationId xmlns:p14="http://schemas.microsoft.com/office/powerpoint/2010/main" val="2495288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Historic Religious Buildings and many other types of heritage site share a common problem... </a:t>
            </a:r>
          </a:p>
        </p:txBody>
      </p:sp>
    </p:spTree>
    <p:extLst>
      <p:ext uri="{BB962C8B-B14F-4D97-AF65-F5344CB8AC3E}">
        <p14:creationId xmlns:p14="http://schemas.microsoft.com/office/powerpoint/2010/main" val="1670433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Don’t forget the value of feedback and ideas from your visitors, including ongoing contact with potential supporters and volunteers.</a:t>
            </a:r>
          </a:p>
        </p:txBody>
      </p:sp>
    </p:spTree>
    <p:extLst>
      <p:ext uri="{BB962C8B-B14F-4D97-AF65-F5344CB8AC3E}">
        <p14:creationId xmlns:p14="http://schemas.microsoft.com/office/powerpoint/2010/main" val="2161084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Need to have confidence that a solution will work. Catch-22 when started out, but now have range of reference sites.</a:t>
            </a:r>
          </a:p>
        </p:txBody>
      </p:sp>
    </p:spTree>
    <p:extLst>
      <p:ext uri="{BB962C8B-B14F-4D97-AF65-F5344CB8AC3E}">
        <p14:creationId xmlns:p14="http://schemas.microsoft.com/office/powerpoint/2010/main" val="768779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To date the National Trust have 10 properties using Info-Point and others asking for it.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Other big names include NTS, Cadw, RSPB, Canal and River Trust, etc.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Also many small independent museums and heritage sites</a:t>
            </a:r>
          </a:p>
        </p:txBody>
      </p:sp>
    </p:spTree>
    <p:extLst>
      <p:ext uri="{BB962C8B-B14F-4D97-AF65-F5344CB8AC3E}">
        <p14:creationId xmlns:p14="http://schemas.microsoft.com/office/powerpoint/2010/main" val="4200602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Here is a very relevant example from a church that had specific issues.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Needed to improve general usability and accessibility.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Special need for heritage interpretation as birthplace of John Wesley (but not a Methodist church).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International visitors means it’s important to deliver this on demand, whether service in progress or church is closed.</a:t>
            </a:r>
          </a:p>
        </p:txBody>
      </p:sp>
    </p:spTree>
    <p:extLst>
      <p:ext uri="{BB962C8B-B14F-4D97-AF65-F5344CB8AC3E}">
        <p14:creationId xmlns:p14="http://schemas.microsoft.com/office/powerpoint/2010/main" val="1140648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Many religious buildings have a story to tell. This one is told via a set of audio tours delivered via Info-Point.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Again, they are available when the building is closed. </a:t>
            </a:r>
          </a:p>
        </p:txBody>
      </p:sp>
    </p:spTree>
    <p:extLst>
      <p:ext uri="{BB962C8B-B14F-4D97-AF65-F5344CB8AC3E}">
        <p14:creationId xmlns:p14="http://schemas.microsoft.com/office/powerpoint/2010/main" val="1772877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Can have applications in urban environments.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Issue here was ‘lively’ evening scene - anything obvious would get stolen or vandalised.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Hidden in, and powered by, Traffic Lights.</a:t>
            </a:r>
          </a:p>
        </p:txBody>
      </p:sp>
    </p:spTree>
    <p:extLst>
      <p:ext uri="{BB962C8B-B14F-4D97-AF65-F5344CB8AC3E}">
        <p14:creationId xmlns:p14="http://schemas.microsoft.com/office/powerpoint/2010/main" val="3480360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Finally, my message is simple</a:t>
            </a:r>
          </a:p>
        </p:txBody>
      </p:sp>
    </p:spTree>
    <p:extLst>
      <p:ext uri="{BB962C8B-B14F-4D97-AF65-F5344CB8AC3E}">
        <p14:creationId xmlns:p14="http://schemas.microsoft.com/office/powerpoint/2010/main" val="2923563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62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Problems that you are all familiar with.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They make you vulnerable, and reduce your ability to interact with the public.</a:t>
            </a:r>
          </a:p>
        </p:txBody>
      </p:sp>
    </p:spTree>
    <p:extLst>
      <p:ext uri="{BB962C8B-B14F-4D97-AF65-F5344CB8AC3E}">
        <p14:creationId xmlns:p14="http://schemas.microsoft.com/office/powerpoint/2010/main" val="223275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On the face of it, technology does not appear to be an appropriate solution.</a:t>
            </a:r>
          </a:p>
        </p:txBody>
      </p:sp>
    </p:spTree>
    <p:extLst>
      <p:ext uri="{BB962C8B-B14F-4D97-AF65-F5344CB8AC3E}">
        <p14:creationId xmlns:p14="http://schemas.microsoft.com/office/powerpoint/2010/main" val="301451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GB" b="1"/>
              <a:t>The solution is in your visitor’s pocket (straw poll?)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b="1"/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GB" b="1"/>
              <a:t>Deloitte 2016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GB"/>
              <a:t>4 in 5 of UK adults use a smartphone (80%)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GB" b="1"/>
              <a:t>Ofcom 2016 (August)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GB"/>
              <a:t>Proportion of adults with a smartphone 71%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GB" b="1"/>
              <a:t>V&amp;A 2012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60% of visitors use their mobile device to enhance their visit</a:t>
            </a:r>
          </a:p>
          <a:p>
            <a:pPr lvl="0">
              <a:spcBef>
                <a:spcPts val="0"/>
              </a:spcBef>
              <a:buNone/>
            </a:pPr>
            <a:r>
              <a:rPr lang="en-GB" b="1"/>
              <a:t>They can browse your information on the web or via an app. BUT….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370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BUT it is not as easy as it seems, as we found out.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Neil and Paul background in internet technology and web platforms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Five years ago experiment with digital interpretation as part of an archaeological project 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There is no infrastructure at all, and the phone signal is not good enough for audio/video etc.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The problem is economic - no customers live or work here</a:t>
            </a:r>
          </a:p>
        </p:txBody>
      </p:sp>
    </p:spTree>
    <p:extLst>
      <p:ext uri="{BB962C8B-B14F-4D97-AF65-F5344CB8AC3E}">
        <p14:creationId xmlns:p14="http://schemas.microsoft.com/office/powerpoint/2010/main" val="2723230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There are two ways to connect a device to the Internet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BOTH require customers to justify cost of provision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Each has some drawbacks: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Phone - requires all networks present, speed issues for data, data/roaming charges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Broadband - security, hogging, distraction</a:t>
            </a:r>
          </a:p>
        </p:txBody>
      </p:sp>
    </p:spTree>
    <p:extLst>
      <p:ext uri="{BB962C8B-B14F-4D97-AF65-F5344CB8AC3E}">
        <p14:creationId xmlns:p14="http://schemas.microsoft.com/office/powerpoint/2010/main" val="1944205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Enough problems - let’s look at solutions</a:t>
            </a:r>
          </a:p>
        </p:txBody>
      </p:sp>
    </p:spTree>
    <p:extLst>
      <p:ext uri="{BB962C8B-B14F-4D97-AF65-F5344CB8AC3E}">
        <p14:creationId xmlns:p14="http://schemas.microsoft.com/office/powerpoint/2010/main" val="1751282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Info-Point generates a Wi-Fi with your own private internet behind it.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It looks and works exactly the same as the public internet.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This makes it compatible with all devices that can web-browse via Wi-Fi…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...now and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3786778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5"/>
            <a:ext cx="1081625" cy="1124949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rgbClr val="F9CB9C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6537562" y="33429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rgbClr val="F9CB9C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1034550" y="887675"/>
            <a:ext cx="7074900" cy="2556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Give and Receive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/>
              <a:t>With the Mobile Generation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/>
              <a:t>-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800"/>
              <a:t>Visitor information and donations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800"/>
              <a:t>at unmanned buildings</a:t>
            </a:r>
          </a:p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680301" y="3444275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HRBA Big Update November 2016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Neil Rathbone, Info-Point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Info-Point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1248525"/>
            <a:ext cx="3822600" cy="332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GB"/>
              <a:t>Needs no other infrastructure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Access restricted to visitors</a:t>
            </a:r>
          </a:p>
          <a:p>
            <a:pPr marL="457200" lvl="0" indent="-228600">
              <a:spcBef>
                <a:spcPts val="0"/>
              </a:spcBef>
            </a:pPr>
            <a:r>
              <a:rPr lang="en-GB"/>
              <a:t>Compatible with all devices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Future-proofed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Secure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Unobtrusive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BYOD, or rent/loan, or kiosk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Capital cost only</a:t>
            </a:r>
          </a:p>
        </p:txBody>
      </p:sp>
      <p:pic>
        <p:nvPicPr>
          <p:cNvPr id="132" name="Shape 132" descr="mod2_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473" y="445025"/>
            <a:ext cx="2941576" cy="389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Cost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0620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Single Master Unit - </a:t>
            </a:r>
            <a:r>
              <a:rPr lang="en-GB" b="1"/>
              <a:t>£2,300 + VAT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Hot Spots/Network + support + cameras - </a:t>
            </a:r>
            <a:r>
              <a:rPr lang="en-GB" b="1"/>
              <a:t>£10K - £15K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algn="ctr" rtl="0">
              <a:spcBef>
                <a:spcPts val="0"/>
              </a:spcBef>
              <a:buNone/>
            </a:pPr>
            <a:r>
              <a:rPr lang="en-GB"/>
              <a:t>Expect  10-year life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GB"/>
              <a:t>Warranty 3 or 5 years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l="1373" t="4414" r="11700" b="11183"/>
          <a:stretch/>
        </p:blipFill>
        <p:spPr>
          <a:xfrm>
            <a:off x="4052850" y="958075"/>
            <a:ext cx="4900250" cy="332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1031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Wi-Fi Coverage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/>
              <a:t>250 metres radius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387900" y="1633400"/>
            <a:ext cx="3748800" cy="293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-GB"/>
              <a:t>Single Master Unit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Independent ‘Hot Spots’</a:t>
            </a:r>
          </a:p>
          <a:p>
            <a:pPr marL="457200" lvl="0" indent="-228600">
              <a:spcBef>
                <a:spcPts val="0"/>
              </a:spcBef>
            </a:pPr>
            <a:r>
              <a:rPr lang="en-GB"/>
              <a:t>Contiguous Network - up to 1.5 Km between nodes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GB"/>
              <a:t>(+ downloads)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700" y="973572"/>
            <a:ext cx="4813350" cy="319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BYOD limitations  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070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Can’t control the user device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Can’t control the user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Can’t do proprietary things</a:t>
            </a:r>
          </a:p>
        </p:txBody>
      </p:sp>
      <p:pic>
        <p:nvPicPr>
          <p:cNvPr id="153" name="Shape 153" descr="smartphones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8250" y="937374"/>
            <a:ext cx="4925749" cy="326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Give!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Content Capabilities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  <a:ln w="9525" cap="flat" cmpd="sng">
            <a:solidFill>
              <a:srgbClr val="F9CB9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400" b="1"/>
              <a:t>Simple (in-built CMS)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GB" sz="1800"/>
              <a:t>Text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GB" sz="1800"/>
              <a:t>Images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GB" sz="1800"/>
              <a:t>Audio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GB" sz="1800"/>
              <a:t>Video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GB" sz="1800"/>
              <a:t>Downloadables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  <a:ln w="9525" cap="flat" cmpd="sng">
            <a:solidFill>
              <a:srgbClr val="F9CB9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400" b="1"/>
              <a:t>Developer-built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GB" sz="1800"/>
              <a:t>Interactive Apps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GB" sz="1800"/>
              <a:t>Webcam features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GB" sz="1800"/>
              <a:t>Touch-screen Interactives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GB" sz="1800"/>
              <a:t>Location-triggered content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GB" sz="1800"/>
              <a:t>Augmented Reality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3461100" cy="114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000"/>
              <a:t>Personalisation</a:t>
            </a:r>
          </a:p>
        </p:txBody>
      </p:sp>
      <p:pic>
        <p:nvPicPr>
          <p:cNvPr id="172" name="Shape 172" descr="DSC_002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4799" y="1076275"/>
            <a:ext cx="4939249" cy="328107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87900" y="2011925"/>
            <a:ext cx="2808000" cy="2420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</a:pPr>
            <a:r>
              <a:rPr lang="en-GB" sz="1800">
                <a:latin typeface="Roboto Slab"/>
                <a:ea typeface="Roboto Slab"/>
                <a:cs typeface="Roboto Slab"/>
                <a:sym typeface="Roboto Slab"/>
              </a:rPr>
              <a:t>Age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</a:pPr>
            <a:r>
              <a:rPr lang="en-GB" sz="1800">
                <a:latin typeface="Roboto Slab"/>
                <a:ea typeface="Roboto Slab"/>
                <a:cs typeface="Roboto Slab"/>
                <a:sym typeface="Roboto Slab"/>
              </a:rPr>
              <a:t>Subject knowledge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</a:pPr>
            <a:r>
              <a:rPr lang="en-GB" sz="1800">
                <a:latin typeface="Roboto Slab"/>
                <a:ea typeface="Roboto Slab"/>
                <a:cs typeface="Roboto Slab"/>
                <a:sym typeface="Roboto Slab"/>
              </a:rPr>
              <a:t>Beliefs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</a:pPr>
            <a:r>
              <a:rPr lang="en-GB" sz="1800">
                <a:latin typeface="Roboto Slab"/>
                <a:ea typeface="Roboto Slab"/>
                <a:cs typeface="Roboto Slab"/>
                <a:sym typeface="Roboto Slab"/>
              </a:rPr>
              <a:t>Time available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</a:pPr>
            <a:r>
              <a:rPr lang="en-GB" sz="1800">
                <a:latin typeface="Roboto Slab"/>
                <a:ea typeface="Roboto Slab"/>
                <a:cs typeface="Roboto Slab"/>
                <a:sym typeface="Roboto Slab"/>
              </a:rPr>
              <a:t>Language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Receive!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Visitor Donations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5097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 Slab"/>
                <a:ea typeface="Roboto Slab"/>
                <a:cs typeface="Roboto Slab"/>
                <a:sym typeface="Roboto Slab"/>
              </a:rPr>
              <a:t>Via text-message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GB"/>
              <a:t>Point of motivation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GB"/>
              <a:t>Secure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/>
              <a:t>Easy and universal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GB"/>
              <a:t>‘Connectionless’</a:t>
            </a:r>
          </a:p>
        </p:txBody>
      </p:sp>
      <p:pic>
        <p:nvPicPr>
          <p:cNvPr id="186" name="Shape 186" descr="donatebytex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5037" y="1489825"/>
            <a:ext cx="3952875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Funding</a:t>
            </a:r>
          </a:p>
        </p:txBody>
      </p:sp>
      <p:pic>
        <p:nvPicPr>
          <p:cNvPr id="192" name="Shape 192" descr="DSC_010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9175" y="1513000"/>
            <a:ext cx="3187614" cy="211749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8090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sz="1800"/>
              <a:t>Capital cost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sz="1800"/>
              <a:t>Warranty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sz="1800"/>
              <a:t>Accessibility/Inclusivity (Physical and digital)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sz="1800"/>
              <a:t>Webcams as substitute for physical access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The Problem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Feedback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sz="1800"/>
              <a:t>Visitor statistics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sz="1800"/>
              <a:t>Comments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sz="1800"/>
              <a:t>Subscriptions</a:t>
            </a: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 l="39849" t="-7050" r="-33019" b="7050"/>
          <a:stretch/>
        </p:blipFill>
        <p:spPr>
          <a:xfrm>
            <a:off x="4622459" y="0"/>
            <a:ext cx="6463516" cy="484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Examples?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National Trust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1700" y="1144125"/>
            <a:ext cx="3635400" cy="3099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Unmanned/Outdoor sites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Saddlescombe Farm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Petworth Park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Clumber Park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Lleyn peninsular</a:t>
            </a:r>
          </a:p>
          <a:p>
            <a:pPr marL="457200" lvl="0" indent="-228600">
              <a:spcBef>
                <a:spcPts val="0"/>
              </a:spcBef>
            </a:pPr>
            <a:r>
              <a:rPr lang="en-GB"/>
              <a:t>Snowdon Craflwyn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Orford Ness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National Trust for Scotland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/>
              <a:t>Ben Lawers NNR</a:t>
            </a:r>
          </a:p>
        </p:txBody>
      </p:sp>
      <p:pic>
        <p:nvPicPr>
          <p:cNvPr id="213" name="Shape 213" descr="Petworth Cage 3-23 (1).jpeg"/>
          <p:cNvPicPr preferRelativeResize="0"/>
          <p:nvPr/>
        </p:nvPicPr>
        <p:blipFill rotWithShape="1">
          <a:blip r:embed="rId3">
            <a:alphaModFix/>
          </a:blip>
          <a:srcRect t="14203" r="-10460" b="14203"/>
          <a:stretch/>
        </p:blipFill>
        <p:spPr>
          <a:xfrm>
            <a:off x="4823650" y="0"/>
            <a:ext cx="4772075" cy="22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3650" y="2274025"/>
            <a:ext cx="4320352" cy="2869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1109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000"/>
              <a:t>St Andrew’s,</a:t>
            </a:r>
          </a:p>
          <a:p>
            <a:pPr lvl="0">
              <a:spcBef>
                <a:spcPts val="0"/>
              </a:spcBef>
              <a:buNone/>
            </a:pPr>
            <a:r>
              <a:rPr lang="en-GB" sz="3000"/>
              <a:t>Epworth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387900" y="1835450"/>
            <a:ext cx="3144300" cy="24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-GB" sz="1800"/>
              <a:t>Wesleyan pilgrims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-GB" sz="1800"/>
              <a:t>Active Anglican church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-GB" sz="1800"/>
              <a:t>Improved usability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-GB" sz="1800"/>
              <a:t>Interpretation facilities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-GB" sz="1800"/>
              <a:t>Info-Point tours available 24/7 </a:t>
            </a:r>
          </a:p>
        </p:txBody>
      </p:sp>
      <p:pic>
        <p:nvPicPr>
          <p:cNvPr id="221" name="Shape 221" descr="Epworth_church_interio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6024" y="287774"/>
            <a:ext cx="4839953" cy="271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 rotWithShape="1">
          <a:blip r:embed="rId4">
            <a:alphaModFix/>
          </a:blip>
          <a:srcRect t="8372" b="27516"/>
          <a:stretch/>
        </p:blipFill>
        <p:spPr>
          <a:xfrm>
            <a:off x="6336000" y="2432950"/>
            <a:ext cx="2807999" cy="2710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4968900" cy="95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000"/>
              <a:t>Jordans</a:t>
            </a:r>
          </a:p>
          <a:p>
            <a:pPr lvl="0">
              <a:spcBef>
                <a:spcPts val="0"/>
              </a:spcBef>
              <a:buNone/>
            </a:pPr>
            <a:r>
              <a:rPr lang="en-GB" sz="3000"/>
              <a:t>Quaker Meeting House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3300000" cy="268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GB" sz="1800"/>
              <a:t>Audio tours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GB" sz="1800"/>
              <a:t>Limited budget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GB" sz="1800"/>
              <a:t>Professional interpreter</a:t>
            </a:r>
          </a:p>
          <a:p>
            <a:pPr marL="457200" lvl="0" indent="-342900">
              <a:spcBef>
                <a:spcPts val="0"/>
              </a:spcBef>
              <a:buSzPct val="100000"/>
            </a:pPr>
            <a:r>
              <a:rPr lang="en-GB" sz="1800"/>
              <a:t>24/7 availability</a:t>
            </a:r>
          </a:p>
        </p:txBody>
      </p:sp>
      <p:pic>
        <p:nvPicPr>
          <p:cNvPr id="229" name="Shape 229" descr="2016-04-27 11.17.1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115" y="0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000"/>
              <a:t>Swansea</a:t>
            </a:r>
          </a:p>
          <a:p>
            <a:pPr lvl="0">
              <a:spcBef>
                <a:spcPts val="0"/>
              </a:spcBef>
              <a:buNone/>
            </a:pPr>
            <a:r>
              <a:rPr lang="en-GB" sz="3000"/>
              <a:t>Castle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35" name="Shape 235" descr="Swansea_longsho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699" y="1017725"/>
            <a:ext cx="5535600" cy="31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387900" y="2059875"/>
            <a:ext cx="2808000" cy="221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800"/>
              <a:t>Spot the Info-Point?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Message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2400"/>
              <a:t>The Mobile Generation is already here, so go to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GB" sz="2400" b="1"/>
              <a:t>BYOD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GB" sz="2400"/>
              <a:t>If you don’t have easy Internet access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GB" sz="2400" b="1"/>
              <a:t>BYOI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ctrTitle"/>
          </p:nvPr>
        </p:nvSpPr>
        <p:spPr>
          <a:xfrm>
            <a:off x="1680300" y="1188924"/>
            <a:ext cx="5783400" cy="2375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Give and Receive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/>
              <a:t>With the Mobile Generation</a:t>
            </a:r>
          </a:p>
          <a:p>
            <a:pPr lvl="0">
              <a:spcBef>
                <a:spcPts val="0"/>
              </a:spcBef>
              <a:buNone/>
            </a:pP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-GB" sz="2400"/>
              <a:t>Neil Rathbone - Info-Point</a:t>
            </a:r>
          </a:p>
        </p:txBody>
      </p:sp>
      <p:pic>
        <p:nvPicPr>
          <p:cNvPr id="248" name="Shape 248" descr="info_point_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8455" y="4012309"/>
            <a:ext cx="773269" cy="82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 descr="AHI member logo me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0302" y="4029274"/>
            <a:ext cx="904781" cy="7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 descr="Association of Independent Museum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8087" y="4063243"/>
            <a:ext cx="1943812" cy="72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87900" y="404675"/>
            <a:ext cx="8368200" cy="1612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GB"/>
              <a:t>No staffing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GB"/>
              <a:t>No infrastructure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GB"/>
              <a:t>Open access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7798" y="0"/>
            <a:ext cx="341619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6801" y="2359924"/>
            <a:ext cx="4190994" cy="278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121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Buy some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Technology?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1675375"/>
            <a:ext cx="3411900" cy="289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GB"/>
              <a:t>C</a:t>
            </a:r>
            <a:r>
              <a:rPr lang="en-GB">
                <a:solidFill>
                  <a:schemeClr val="dk1"/>
                </a:solidFill>
              </a:rPr>
              <a:t>apital cost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/>
              <a:t>Maintenance cost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/>
              <a:t>Vendor lock-in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/>
              <a:t>Technical failure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/>
              <a:t>Environmental damage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GB"/>
              <a:t>Theft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/>
              <a:t>Vandalism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/>
              <a:t>Obsolescence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</p:txBody>
      </p:sp>
      <p:pic>
        <p:nvPicPr>
          <p:cNvPr id="78" name="Shape 78" descr="2014-07-22 16.37.50.jpg"/>
          <p:cNvPicPr preferRelativeResize="0"/>
          <p:nvPr/>
        </p:nvPicPr>
        <p:blipFill rotWithShape="1">
          <a:blip r:embed="rId3">
            <a:alphaModFix/>
          </a:blip>
          <a:srcRect l="39704"/>
          <a:stretch/>
        </p:blipFill>
        <p:spPr>
          <a:xfrm>
            <a:off x="3635620" y="0"/>
            <a:ext cx="54843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 descr="Combe_childre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2123" y="555600"/>
            <a:ext cx="4609021" cy="43494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3531000" cy="157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000"/>
              <a:t>Bring Your Own Device (BYOD)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87900" y="2422350"/>
            <a:ext cx="2808000" cy="2038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75% of adults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100% of young people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2662" y="-12"/>
            <a:ext cx="5261327" cy="381290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34375" y="586925"/>
            <a:ext cx="2977800" cy="390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GB"/>
              <a:t>Wi-Fi?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GB"/>
              <a:t>Broadband?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GB"/>
              <a:t>Electricity?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GB"/>
              <a:t>Phone signal?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GB"/>
              <a:t>Customers?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6450" y="3209200"/>
            <a:ext cx="2311096" cy="1733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1035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Data Connectivity -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Two possibilities</a:t>
            </a:r>
          </a:p>
        </p:txBody>
      </p:sp>
      <p:cxnSp>
        <p:nvCxnSpPr>
          <p:cNvPr id="98" name="Shape 98"/>
          <p:cNvCxnSpPr/>
          <p:nvPr/>
        </p:nvCxnSpPr>
        <p:spPr>
          <a:xfrm>
            <a:off x="4988775" y="2228385"/>
            <a:ext cx="3079800" cy="128700"/>
          </a:xfrm>
          <a:prstGeom prst="bentConnector3">
            <a:avLst>
              <a:gd name="adj1" fmla="val 50000"/>
            </a:avLst>
          </a:prstGeom>
          <a:noFill/>
          <a:ln w="76200" cap="flat" cmpd="sng">
            <a:solidFill>
              <a:srgbClr val="F9CB9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9" name="Shape 99"/>
          <p:cNvCxnSpPr/>
          <p:nvPr/>
        </p:nvCxnSpPr>
        <p:spPr>
          <a:xfrm rot="10800000" flipH="1">
            <a:off x="4201725" y="2761325"/>
            <a:ext cx="4067100" cy="1324500"/>
          </a:xfrm>
          <a:prstGeom prst="bentConnector3">
            <a:avLst>
              <a:gd name="adj1" fmla="val 91875"/>
            </a:avLst>
          </a:prstGeom>
          <a:noFill/>
          <a:ln w="76200" cap="flat" cmpd="sng">
            <a:solidFill>
              <a:srgbClr val="F9CB9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0" name="Shape 100"/>
          <p:cNvSpPr txBox="1"/>
          <p:nvPr/>
        </p:nvSpPr>
        <p:spPr>
          <a:xfrm>
            <a:off x="3067575" y="2006375"/>
            <a:ext cx="1921200" cy="75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800">
                <a:solidFill>
                  <a:srgbClr val="F9CB9C"/>
                </a:solidFill>
              </a:rPr>
              <a:t>Phone signal</a:t>
            </a:r>
          </a:p>
          <a:p>
            <a:pPr lvl="0">
              <a:spcBef>
                <a:spcPts val="0"/>
              </a:spcBef>
              <a:buNone/>
            </a:pPr>
            <a:r>
              <a:rPr lang="en-GB" sz="1800">
                <a:solidFill>
                  <a:srgbClr val="F9CB9C"/>
                </a:solidFill>
              </a:rPr>
              <a:t>(my provider)</a:t>
            </a:r>
          </a:p>
          <a:p>
            <a:pPr lvl="0">
              <a:spcBef>
                <a:spcPts val="0"/>
              </a:spcBef>
              <a:buNone/>
            </a:pPr>
            <a:endParaRPr sz="1800">
              <a:solidFill>
                <a:srgbClr val="F9CB9C"/>
              </a:solidFill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3122950" y="3759725"/>
            <a:ext cx="1526400" cy="86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800">
                <a:solidFill>
                  <a:srgbClr val="F9CB9C"/>
                </a:solidFill>
              </a:rPr>
              <a:t>Wi-Fi + broadband</a:t>
            </a:r>
          </a:p>
        </p:txBody>
      </p:sp>
      <p:sp>
        <p:nvSpPr>
          <p:cNvPr id="102" name="Shape 102"/>
          <p:cNvSpPr/>
          <p:nvPr/>
        </p:nvSpPr>
        <p:spPr>
          <a:xfrm>
            <a:off x="7047725" y="1676400"/>
            <a:ext cx="1838400" cy="17295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 txBox="1"/>
          <p:nvPr/>
        </p:nvSpPr>
        <p:spPr>
          <a:xfrm>
            <a:off x="7581900" y="2228375"/>
            <a:ext cx="895500" cy="66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Public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Internet</a:t>
            </a:r>
          </a:p>
        </p:txBody>
      </p:sp>
      <p:pic>
        <p:nvPicPr>
          <p:cNvPr id="104" name="Shape 104" descr="mobile_phone_base_stati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5700" y="351271"/>
            <a:ext cx="1338246" cy="20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 descr="wireless-signal-1119306_128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11376">
            <a:off x="1848525" y="2063549"/>
            <a:ext cx="1102899" cy="75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 descr="wireless-signal-1119306_128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95254">
            <a:off x="1918751" y="3439650"/>
            <a:ext cx="1102899" cy="75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 descr="Combe_use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600" y="2538700"/>
            <a:ext cx="1838426" cy="122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The Solution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 descr="wireless-signal-1119306_128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95254">
            <a:off x="2188851" y="2922950"/>
            <a:ext cx="1102899" cy="754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Bring Your Own Internet!  (BYOI?)</a:t>
            </a:r>
          </a:p>
        </p:txBody>
      </p:sp>
      <p:pic>
        <p:nvPicPr>
          <p:cNvPr id="120" name="Shape 120" descr="Combe_use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275" y="1977362"/>
            <a:ext cx="1838426" cy="122102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3516800" y="3291862"/>
            <a:ext cx="774900" cy="43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>
                <a:solidFill>
                  <a:srgbClr val="F9CB9C"/>
                </a:solidFill>
              </a:rPr>
              <a:t>Wi-Fi </a:t>
            </a:r>
          </a:p>
        </p:txBody>
      </p:sp>
      <p:sp>
        <p:nvSpPr>
          <p:cNvPr id="122" name="Shape 122"/>
          <p:cNvSpPr/>
          <p:nvPr/>
        </p:nvSpPr>
        <p:spPr>
          <a:xfrm>
            <a:off x="5791025" y="2952262"/>
            <a:ext cx="1234500" cy="11124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23" name="Shape 123"/>
          <p:cNvCxnSpPr>
            <a:endCxn id="122" idx="0"/>
          </p:cNvCxnSpPr>
          <p:nvPr/>
        </p:nvCxnSpPr>
        <p:spPr>
          <a:xfrm rot="10800000" flipH="1">
            <a:off x="4415454" y="3508462"/>
            <a:ext cx="1379400" cy="14400"/>
          </a:xfrm>
          <a:prstGeom prst="straightConnector1">
            <a:avLst/>
          </a:prstGeom>
          <a:noFill/>
          <a:ln w="76200" cap="flat" cmpd="sng">
            <a:solidFill>
              <a:srgbClr val="F9CB9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4" name="Shape 124"/>
          <p:cNvSpPr txBox="1"/>
          <p:nvPr/>
        </p:nvSpPr>
        <p:spPr>
          <a:xfrm>
            <a:off x="5978300" y="3174862"/>
            <a:ext cx="895500" cy="66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Private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Internet</a:t>
            </a:r>
          </a:p>
        </p:txBody>
      </p:sp>
      <p:sp>
        <p:nvSpPr>
          <p:cNvPr id="125" name="Shape 125"/>
          <p:cNvSpPr/>
          <p:nvPr/>
        </p:nvSpPr>
        <p:spPr>
          <a:xfrm>
            <a:off x="4885750" y="2833412"/>
            <a:ext cx="2376300" cy="1518600"/>
          </a:xfrm>
          <a:prstGeom prst="rect">
            <a:avLst/>
          </a:prstGeom>
          <a:noFill/>
          <a:ln w="28575" cap="flat" cmpd="sng">
            <a:solidFill>
              <a:srgbClr val="F9CB9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1037</Words>
  <Application>Microsoft Office PowerPoint</Application>
  <PresentationFormat>On-screen Show (16:9)</PresentationFormat>
  <Paragraphs>204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Roboto Slab</vt:lpstr>
      <vt:lpstr>Roboto</vt:lpstr>
      <vt:lpstr>marina</vt:lpstr>
      <vt:lpstr>Give and Receive With the Mobile Generation - Visitor information and donations at unmanned buildings </vt:lpstr>
      <vt:lpstr>The Problem</vt:lpstr>
      <vt:lpstr>No staffing No infrastructure Open access</vt:lpstr>
      <vt:lpstr>Buy some Technology?</vt:lpstr>
      <vt:lpstr>Bring Your Own Device (BYOD)  </vt:lpstr>
      <vt:lpstr>Wi-Fi? Broadband? Electricity? Phone signal?    Customers?</vt:lpstr>
      <vt:lpstr>Data Connectivity - Two possibilities</vt:lpstr>
      <vt:lpstr>The Solution</vt:lpstr>
      <vt:lpstr>Bring Your Own Internet!  (BYOI?)</vt:lpstr>
      <vt:lpstr>Info-Point</vt:lpstr>
      <vt:lpstr>Cost</vt:lpstr>
      <vt:lpstr>Wi-Fi Coverage 250 metres radius</vt:lpstr>
      <vt:lpstr>BYOD limitations  </vt:lpstr>
      <vt:lpstr>Give!</vt:lpstr>
      <vt:lpstr>Content Capabilities</vt:lpstr>
      <vt:lpstr>Personalisation</vt:lpstr>
      <vt:lpstr>Receive!</vt:lpstr>
      <vt:lpstr>Visitor Donations</vt:lpstr>
      <vt:lpstr>Funding</vt:lpstr>
      <vt:lpstr>Feedback</vt:lpstr>
      <vt:lpstr>Examples?</vt:lpstr>
      <vt:lpstr>National Trust</vt:lpstr>
      <vt:lpstr>St Andrew’s, Epworth</vt:lpstr>
      <vt:lpstr>Jordans Quaker Meeting House</vt:lpstr>
      <vt:lpstr>Swansea Castle </vt:lpstr>
      <vt:lpstr>Message</vt:lpstr>
      <vt:lpstr>Give and Receive With the Mobile Generation  Neil Rathbone - Info-Point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Give and Receive With the Mobile Generation - Visitor information and donations at unmanned buildings </dc:title>
  <dc:creator>Rebecca</dc:creator>
  <cp:lastModifiedBy>Rebecca</cp:lastModifiedBy>
  <cp:revision>1</cp:revision>
  <dcterms:modified xsi:type="dcterms:W3CDTF">2016-12-05T15:12:42Z</dcterms:modified>
</cp:coreProperties>
</file>