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69" r:id="rId4"/>
    <p:sldId id="270" r:id="rId5"/>
    <p:sldId id="259" r:id="rId6"/>
    <p:sldId id="260" r:id="rId7"/>
    <p:sldId id="268" r:id="rId8"/>
    <p:sldId id="261" r:id="rId9"/>
    <p:sldId id="262" r:id="rId10"/>
    <p:sldId id="263" r:id="rId11"/>
    <p:sldId id="264" r:id="rId12"/>
    <p:sldId id="265" r:id="rId13"/>
    <p:sldId id="266" r:id="rId14"/>
    <p:sldId id="271" r:id="rId15"/>
    <p:sldId id="267" r:id="rId16"/>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6547" autoAdjust="0"/>
  </p:normalViewPr>
  <p:slideViewPr>
    <p:cSldViewPr>
      <p:cViewPr varScale="1">
        <p:scale>
          <a:sx n="44" d="100"/>
          <a:sy n="44" d="100"/>
        </p:scale>
        <p:origin x="231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3863F928-74C7-4C49-935E-E045A03FA1A8}" type="datetimeFigureOut">
              <a:rPr lang="en-GB" smtClean="0"/>
              <a:t>02/07/2015</a:t>
            </a:fld>
            <a:endParaRPr lang="en-GB"/>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3D449BAB-D230-420C-9C57-814C680D7C7C}" type="slidenum">
              <a:rPr lang="en-GB" smtClean="0"/>
              <a:t>‹#›</a:t>
            </a:fld>
            <a:endParaRPr lang="en-GB"/>
          </a:p>
        </p:txBody>
      </p:sp>
    </p:spTree>
    <p:extLst>
      <p:ext uri="{BB962C8B-B14F-4D97-AF65-F5344CB8AC3E}">
        <p14:creationId xmlns:p14="http://schemas.microsoft.com/office/powerpoint/2010/main" val="4190224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289CCCE8-92B1-4437-980A-478B6DF01C87}" type="datetimeFigureOut">
              <a:rPr lang="en-GB" smtClean="0"/>
              <a:t>02/07/2015</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D68E57C3-75C3-4081-B131-25834E9E0CF2}" type="slidenum">
              <a:rPr lang="en-GB" smtClean="0"/>
              <a:t>‹#›</a:t>
            </a:fld>
            <a:endParaRPr lang="en-GB"/>
          </a:p>
        </p:txBody>
      </p:sp>
    </p:spTree>
    <p:extLst>
      <p:ext uri="{BB962C8B-B14F-4D97-AF65-F5344CB8AC3E}">
        <p14:creationId xmlns:p14="http://schemas.microsoft.com/office/powerpoint/2010/main" val="2865020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68E57C3-75C3-4081-B131-25834E9E0CF2}" type="slidenum">
              <a:rPr lang="en-GB" smtClean="0"/>
              <a:t>1</a:t>
            </a:fld>
            <a:endParaRPr lang="en-GB"/>
          </a:p>
        </p:txBody>
      </p:sp>
    </p:spTree>
    <p:extLst>
      <p:ext uri="{BB962C8B-B14F-4D97-AF65-F5344CB8AC3E}">
        <p14:creationId xmlns:p14="http://schemas.microsoft.com/office/powerpoint/2010/main" val="1612995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Licenses and Leases </a:t>
            </a:r>
            <a:r>
              <a:rPr lang="en-GB" sz="1200" kern="1200" dirty="0" smtClean="0">
                <a:solidFill>
                  <a:schemeClr val="tx1"/>
                </a:solidFill>
                <a:effectLst/>
                <a:latin typeface="+mn-lt"/>
                <a:ea typeface="+mn-ea"/>
                <a:cs typeface="+mn-cs"/>
              </a:rPr>
              <a:t>– if you are going to offer leased space to  a tenant , remember this is a specialised areas which you will need to take sound legal advice on.  There are models out there – but each one will need to be negotiated on a case by case basis – try to get it right first time – it saves pain and expense in the long wrong.  Don’t be afraid to talk about money – get this right and it can ensure your sustainability.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Peterchurch</a:t>
            </a:r>
            <a:r>
              <a:rPr lang="en-GB" sz="1200" kern="1200" dirty="0" smtClean="0">
                <a:solidFill>
                  <a:schemeClr val="tx1"/>
                </a:solidFill>
                <a:effectLst/>
                <a:latin typeface="+mn-lt"/>
                <a:ea typeface="+mn-ea"/>
                <a:cs typeface="+mn-cs"/>
              </a:rPr>
              <a:t> – entered into a lease with LA to deliver Sure</a:t>
            </a:r>
            <a:r>
              <a:rPr lang="en-GB" sz="1200" kern="1200" baseline="0" dirty="0" smtClean="0">
                <a:solidFill>
                  <a:schemeClr val="tx1"/>
                </a:solidFill>
                <a:effectLst/>
                <a:latin typeface="+mn-lt"/>
                <a:ea typeface="+mn-ea"/>
                <a:cs typeface="+mn-cs"/>
              </a:rPr>
              <a:t> Start activities from the building.  They had incorporated certain elements of the project because sure start had asked them too. So for example, they had a lift put in to get to the upstairs gallery.  Now, with that lease came a £600 a year servicing and maintenance bill, which they got written into the lease and also they agreed a split of the utilities. ! Year after the project opened, there was a change of government to the Coalition and Sure Start was withdrawn, despite the fact that the project had been developed based on a proven need that still exists to this day – but don’t get me started on that.  Not long after that, the LA wanted to withdraw from paying for the things that they had committed to paying, half of the utilities, etc. I’m afraid the PCC have played hard ball and told them that they can’t – and if they hadn’t had the correct lease then that would  not have been possible.  So, my advice is use the templates that are available, but take legal advice where you can – do you have friendly solicitor in your community who could help – but if  not – be prepared to pay for it!!  </a:t>
            </a:r>
            <a:endParaRPr lang="en-GB" sz="1200" kern="1200" dirty="0" smtClean="0">
              <a:solidFill>
                <a:schemeClr val="tx1"/>
              </a:solidFill>
              <a:effectLst/>
              <a:latin typeface="+mn-lt"/>
              <a:ea typeface="+mn-ea"/>
              <a:cs typeface="+mn-cs"/>
            </a:endParaRPr>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We have a £350,000 project taking place in </a:t>
            </a:r>
            <a:r>
              <a:rPr lang="en-GB" sz="1200" kern="1200" dirty="0" err="1" smtClean="0">
                <a:solidFill>
                  <a:schemeClr val="tx1"/>
                </a:solidFill>
                <a:effectLst/>
                <a:latin typeface="+mn-lt"/>
                <a:ea typeface="+mn-ea"/>
                <a:cs typeface="+mn-cs"/>
              </a:rPr>
              <a:t>Llangarron</a:t>
            </a:r>
            <a:r>
              <a:rPr lang="en-GB" sz="1200" kern="1200" dirty="0" smtClean="0">
                <a:solidFill>
                  <a:schemeClr val="tx1"/>
                </a:solidFill>
                <a:effectLst/>
                <a:latin typeface="+mn-lt"/>
                <a:ea typeface="+mn-ea"/>
                <a:cs typeface="+mn-cs"/>
              </a:rPr>
              <a:t> in Herefordshire.   All the way along, the expectation has been that a new separately</a:t>
            </a:r>
            <a:r>
              <a:rPr lang="en-GB" sz="1200" kern="1200" baseline="0" dirty="0" smtClean="0">
                <a:solidFill>
                  <a:schemeClr val="tx1"/>
                </a:solidFill>
                <a:effectLst/>
                <a:latin typeface="+mn-lt"/>
                <a:ea typeface="+mn-ea"/>
                <a:cs typeface="+mn-cs"/>
              </a:rPr>
              <a:t> constituted group would lease the North Aisle and run it as a community meeting place, and the assumption was that this is what the Lottery wanted to see.  The Lottery have just come back and said, that they don’t need to see this – the PCC is entering into a grant contract with them and they are the only legal body they need to deal with – it’s not a requirement that the facility is run by a separate body and in our Diocese we are advising more and more that the PCC should consider running the project with a delegated sub committee.     </a:t>
            </a:r>
            <a:endParaRPr lang="en-GB" sz="1200" kern="1200" dirty="0" smtClean="0">
              <a:solidFill>
                <a:schemeClr val="tx1"/>
              </a:solidFill>
              <a:effectLst/>
              <a:latin typeface="+mn-lt"/>
              <a:ea typeface="+mn-ea"/>
              <a:cs typeface="+mn-cs"/>
            </a:endParaRPr>
          </a:p>
          <a:p>
            <a:endParaRPr lang="en-GB" dirty="0" smtClean="0"/>
          </a:p>
          <a:p>
            <a:endParaRPr lang="en-GB" dirty="0"/>
          </a:p>
        </p:txBody>
      </p:sp>
      <p:sp>
        <p:nvSpPr>
          <p:cNvPr id="4" name="Slide Number Placeholder 3"/>
          <p:cNvSpPr>
            <a:spLocks noGrp="1"/>
          </p:cNvSpPr>
          <p:nvPr>
            <p:ph type="sldNum" sz="quarter" idx="10"/>
          </p:nvPr>
        </p:nvSpPr>
        <p:spPr/>
        <p:txBody>
          <a:bodyPr/>
          <a:lstStyle/>
          <a:p>
            <a:fld id="{D68E57C3-75C3-4081-B131-25834E9E0CF2}" type="slidenum">
              <a:rPr lang="en-GB" smtClean="0"/>
              <a:t>10</a:t>
            </a:fld>
            <a:endParaRPr lang="en-GB"/>
          </a:p>
        </p:txBody>
      </p:sp>
    </p:spTree>
    <p:extLst>
      <p:ext uri="{BB962C8B-B14F-4D97-AF65-F5344CB8AC3E}">
        <p14:creationId xmlns:p14="http://schemas.microsoft.com/office/powerpoint/2010/main" val="3473980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Communicate your project</a:t>
            </a:r>
            <a:r>
              <a:rPr lang="en-GB" sz="1200" kern="1200" dirty="0" smtClean="0">
                <a:solidFill>
                  <a:schemeClr val="tx1"/>
                </a:solidFill>
                <a:effectLst/>
                <a:latin typeface="+mn-lt"/>
                <a:ea typeface="+mn-ea"/>
                <a:cs typeface="+mn-cs"/>
              </a:rPr>
              <a:t> well and put in place a communication strategy – don’t assume that people know what you are doing.  Go and talk to people, use newsletters, web sites, community meetings, piggy back on local events, talk to your parish council, tell people what you are doing and why.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Do consider twitter and face book. I know everyone says this but it really can work</a:t>
            </a:r>
            <a:r>
              <a:rPr lang="en-GB" sz="1200" kern="1200" baseline="0" dirty="0" smtClean="0">
                <a:solidFill>
                  <a:schemeClr val="tx1"/>
                </a:solidFill>
                <a:effectLst/>
                <a:latin typeface="+mn-lt"/>
                <a:ea typeface="+mn-ea"/>
                <a:cs typeface="+mn-cs"/>
              </a:rPr>
              <a:t> well if you get it right.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Go and get </a:t>
            </a:r>
            <a:r>
              <a:rPr lang="en-GB" sz="1200" kern="1200" baseline="0" dirty="0" err="1" smtClean="0">
                <a:solidFill>
                  <a:schemeClr val="tx1"/>
                </a:solidFill>
                <a:effectLst/>
                <a:latin typeface="+mn-lt"/>
                <a:ea typeface="+mn-ea"/>
                <a:cs typeface="+mn-cs"/>
              </a:rPr>
              <a:t>profeesional</a:t>
            </a:r>
            <a:r>
              <a:rPr lang="en-GB" sz="1200" kern="1200" baseline="0" dirty="0" smtClean="0">
                <a:solidFill>
                  <a:schemeClr val="tx1"/>
                </a:solidFill>
                <a:effectLst/>
                <a:latin typeface="+mn-lt"/>
                <a:ea typeface="+mn-ea"/>
                <a:cs typeface="+mn-cs"/>
              </a:rPr>
              <a:t> advice – use the resources you have – talk to your communications advisor. </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D68E57C3-75C3-4081-B131-25834E9E0CF2}" type="slidenum">
              <a:rPr lang="en-GB" smtClean="0"/>
              <a:t>11</a:t>
            </a:fld>
            <a:endParaRPr lang="en-GB"/>
          </a:p>
        </p:txBody>
      </p:sp>
    </p:spTree>
    <p:extLst>
      <p:ext uri="{BB962C8B-B14F-4D97-AF65-F5344CB8AC3E}">
        <p14:creationId xmlns:p14="http://schemas.microsoft.com/office/powerpoint/2010/main" val="1348684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Governance – </a:t>
            </a:r>
            <a:r>
              <a:rPr lang="en-GB" sz="1200" kern="1200" dirty="0" smtClean="0">
                <a:solidFill>
                  <a:schemeClr val="tx1"/>
                </a:solidFill>
                <a:effectLst/>
                <a:latin typeface="+mn-lt"/>
                <a:ea typeface="+mn-ea"/>
                <a:cs typeface="+mn-cs"/>
              </a:rPr>
              <a:t>there are various models of Governance, and you need to give consideration to what structure suits your project best – talk to other projects, speak to your Diocesan Legal advisor – consider the options carefully – if you get this wrong it can cause pain and expense in the long run.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Don’t forget the Church Council is a legal entity in its own right – and it’s not always necessary to come up with a new complex structure when what you have is perfectly adequate for what you want to do. Don’t</a:t>
            </a:r>
            <a:r>
              <a:rPr lang="en-GB" sz="1200" kern="1200" baseline="0" dirty="0" smtClean="0">
                <a:solidFill>
                  <a:schemeClr val="tx1"/>
                </a:solidFill>
                <a:effectLst/>
                <a:latin typeface="+mn-lt"/>
                <a:ea typeface="+mn-ea"/>
                <a:cs typeface="+mn-cs"/>
              </a:rPr>
              <a:t> try to over complicate things – keep it simple but effective. </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Put in place the good governance for all areas of</a:t>
            </a:r>
            <a:r>
              <a:rPr lang="en-GB" sz="1200" kern="1200" baseline="0" dirty="0" smtClean="0">
                <a:solidFill>
                  <a:schemeClr val="tx1"/>
                </a:solidFill>
                <a:effectLst/>
                <a:latin typeface="+mn-lt"/>
                <a:ea typeface="+mn-ea"/>
                <a:cs typeface="+mn-cs"/>
              </a:rPr>
              <a:t> your project – think about policies, what do you need, who will write them, how will they be implemented, how will they be reviewed</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Take advice from your Registrar or Diocesan Legal Advisor if you feel this is needed.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68E57C3-75C3-4081-B131-25834E9E0CF2}" type="slidenum">
              <a:rPr lang="en-GB" smtClean="0"/>
              <a:t>12</a:t>
            </a:fld>
            <a:endParaRPr lang="en-GB"/>
          </a:p>
        </p:txBody>
      </p:sp>
    </p:spTree>
    <p:extLst>
      <p:ext uri="{BB962C8B-B14F-4D97-AF65-F5344CB8AC3E}">
        <p14:creationId xmlns:p14="http://schemas.microsoft.com/office/powerpoint/2010/main" val="135807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Talk to other similar projects and learn from them</a:t>
            </a:r>
            <a:r>
              <a:rPr lang="en-GB" sz="1200" kern="1200" dirty="0" smtClean="0">
                <a:solidFill>
                  <a:schemeClr val="tx1"/>
                </a:solidFill>
                <a:effectLst/>
                <a:latin typeface="+mn-lt"/>
                <a:ea typeface="+mn-ea"/>
                <a:cs typeface="+mn-cs"/>
              </a:rPr>
              <a:t> – how have they done it and what would they do differently?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Go on a bus trip!!  Talk and listen – what went well, what is going well, what hasn’t been as expected, how</a:t>
            </a:r>
            <a:r>
              <a:rPr lang="en-GB" sz="1200" kern="1200" baseline="0" dirty="0" smtClean="0">
                <a:solidFill>
                  <a:schemeClr val="tx1"/>
                </a:solidFill>
                <a:effectLst/>
                <a:latin typeface="+mn-lt"/>
                <a:ea typeface="+mn-ea"/>
                <a:cs typeface="+mn-cs"/>
              </a:rPr>
              <a:t> is the business plan panning out? Volunteers – where do you find them, do you have enough, </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And when your project has been up and running, evaluate as you go along</a:t>
            </a:r>
            <a:r>
              <a:rPr lang="en-GB" sz="1200" kern="1200" dirty="0" smtClean="0">
                <a:solidFill>
                  <a:schemeClr val="tx1"/>
                </a:solidFill>
                <a:effectLst/>
                <a:latin typeface="+mn-lt"/>
                <a:ea typeface="+mn-ea"/>
                <a:cs typeface="+mn-cs"/>
              </a:rPr>
              <a:t> – look at what works, what needs changing?  Don’t be afraid to admit something isn’t working.  Be prepared to let go and let other people take over – delivery can take a different set of skills to development. </a:t>
            </a:r>
          </a:p>
          <a:p>
            <a:endParaRPr lang="en-GB" dirty="0"/>
          </a:p>
        </p:txBody>
      </p:sp>
      <p:sp>
        <p:nvSpPr>
          <p:cNvPr id="4" name="Slide Number Placeholder 3"/>
          <p:cNvSpPr>
            <a:spLocks noGrp="1"/>
          </p:cNvSpPr>
          <p:nvPr>
            <p:ph type="sldNum" sz="quarter" idx="10"/>
          </p:nvPr>
        </p:nvSpPr>
        <p:spPr/>
        <p:txBody>
          <a:bodyPr/>
          <a:lstStyle/>
          <a:p>
            <a:fld id="{D68E57C3-75C3-4081-B131-25834E9E0CF2}" type="slidenum">
              <a:rPr lang="en-GB" smtClean="0"/>
              <a:t>13</a:t>
            </a:fld>
            <a:endParaRPr lang="en-GB"/>
          </a:p>
        </p:txBody>
      </p:sp>
    </p:spTree>
    <p:extLst>
      <p:ext uri="{BB962C8B-B14F-4D97-AF65-F5344CB8AC3E}">
        <p14:creationId xmlns:p14="http://schemas.microsoft.com/office/powerpoint/2010/main" val="4031559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000" dirty="0" smtClean="0"/>
              <a:t>All of this will be incorporated into the New Toolkit that we are re-writing and will be launched in the Summer. </a:t>
            </a:r>
            <a:endParaRPr lang="en-GB" sz="2000" dirty="0"/>
          </a:p>
        </p:txBody>
      </p:sp>
      <p:sp>
        <p:nvSpPr>
          <p:cNvPr id="4" name="Slide Number Placeholder 3"/>
          <p:cNvSpPr>
            <a:spLocks noGrp="1"/>
          </p:cNvSpPr>
          <p:nvPr>
            <p:ph type="sldNum" sz="quarter" idx="10"/>
          </p:nvPr>
        </p:nvSpPr>
        <p:spPr/>
        <p:txBody>
          <a:bodyPr/>
          <a:lstStyle/>
          <a:p>
            <a:fld id="{D68E57C3-75C3-4081-B131-25834E9E0CF2}" type="slidenum">
              <a:rPr lang="en-GB" smtClean="0"/>
              <a:t>14</a:t>
            </a:fld>
            <a:endParaRPr lang="en-GB"/>
          </a:p>
        </p:txBody>
      </p:sp>
    </p:spTree>
    <p:extLst>
      <p:ext uri="{BB962C8B-B14F-4D97-AF65-F5344CB8AC3E}">
        <p14:creationId xmlns:p14="http://schemas.microsoft.com/office/powerpoint/2010/main" val="42594149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68E57C3-75C3-4081-B131-25834E9E0CF2}" type="slidenum">
              <a:rPr lang="en-GB" smtClean="0"/>
              <a:t>15</a:t>
            </a:fld>
            <a:endParaRPr lang="en-GB"/>
          </a:p>
        </p:txBody>
      </p:sp>
    </p:spTree>
    <p:extLst>
      <p:ext uri="{BB962C8B-B14F-4D97-AF65-F5344CB8AC3E}">
        <p14:creationId xmlns:p14="http://schemas.microsoft.com/office/powerpoint/2010/main" val="3583047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68E57C3-75C3-4081-B131-25834E9E0CF2}" type="slidenum">
              <a:rPr lang="en-GB" smtClean="0"/>
              <a:t>2</a:t>
            </a:fld>
            <a:endParaRPr lang="en-GB"/>
          </a:p>
        </p:txBody>
      </p:sp>
    </p:spTree>
    <p:extLst>
      <p:ext uri="{BB962C8B-B14F-4D97-AF65-F5344CB8AC3E}">
        <p14:creationId xmlns:p14="http://schemas.microsoft.com/office/powerpoint/2010/main" val="2677371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250000"/>
              </a:lnSpc>
            </a:pPr>
            <a:r>
              <a:rPr lang="en-GB" dirty="0" smtClean="0"/>
              <a:t>Firstly start by saying, what I am talking about are</a:t>
            </a:r>
            <a:r>
              <a:rPr lang="en-GB" baseline="0" dirty="0" smtClean="0"/>
              <a:t> projects that are seeking external funding with a genuine wider community use.  If you are a wealthy church, with a lovely fat legacy that will meet the cost of anything you want to do, then you don’t have to bother with some of these – but my advice to you would be this – bother!!  Go through the process so that you can be good stewards of what God has given you and so that you don’t waste your resources developing projects or facilities that are not going to be used.  </a:t>
            </a:r>
            <a:endParaRPr lang="en-GB" dirty="0"/>
          </a:p>
        </p:txBody>
      </p:sp>
      <p:sp>
        <p:nvSpPr>
          <p:cNvPr id="4" name="Slide Number Placeholder 3"/>
          <p:cNvSpPr>
            <a:spLocks noGrp="1"/>
          </p:cNvSpPr>
          <p:nvPr>
            <p:ph type="sldNum" sz="quarter" idx="10"/>
          </p:nvPr>
        </p:nvSpPr>
        <p:spPr/>
        <p:txBody>
          <a:bodyPr/>
          <a:lstStyle/>
          <a:p>
            <a:fld id="{D68E57C3-75C3-4081-B131-25834E9E0CF2}" type="slidenum">
              <a:rPr lang="en-GB" smtClean="0"/>
              <a:t>3</a:t>
            </a:fld>
            <a:endParaRPr lang="en-GB"/>
          </a:p>
        </p:txBody>
      </p:sp>
    </p:spTree>
    <p:extLst>
      <p:ext uri="{BB962C8B-B14F-4D97-AF65-F5344CB8AC3E}">
        <p14:creationId xmlns:p14="http://schemas.microsoft.com/office/powerpoint/2010/main" val="4101693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most important element of developing a </a:t>
            </a:r>
            <a:r>
              <a:rPr lang="en-GB" sz="1200" b="1" i="1" kern="1200" dirty="0" smtClean="0">
                <a:solidFill>
                  <a:schemeClr val="tx1"/>
                </a:solidFill>
                <a:effectLst/>
                <a:latin typeface="+mn-lt"/>
                <a:ea typeface="+mn-ea"/>
                <a:cs typeface="+mn-cs"/>
              </a:rPr>
              <a:t>sustainable</a:t>
            </a:r>
            <a:r>
              <a:rPr lang="en-GB" sz="1200" kern="1200" dirty="0" smtClean="0">
                <a:solidFill>
                  <a:schemeClr val="tx1"/>
                </a:solidFill>
                <a:effectLst/>
                <a:latin typeface="+mn-lt"/>
                <a:ea typeface="+mn-ea"/>
                <a:cs typeface="+mn-cs"/>
              </a:rPr>
              <a:t> project is making sure that the project  is based on a clearly identified need – something that people want, need are going to use and</a:t>
            </a:r>
            <a:r>
              <a:rPr lang="en-GB" sz="1200" kern="1200" baseline="0" dirty="0" smtClean="0">
                <a:solidFill>
                  <a:schemeClr val="tx1"/>
                </a:solidFill>
                <a:effectLst/>
                <a:latin typeface="+mn-lt"/>
                <a:ea typeface="+mn-ea"/>
                <a:cs typeface="+mn-cs"/>
              </a:rPr>
              <a:t> support</a:t>
            </a:r>
            <a:r>
              <a:rPr lang="en-GB"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When you have identified what you think the local need is, then u</a:t>
            </a:r>
            <a:r>
              <a:rPr lang="en-GB" sz="1200" kern="1200" dirty="0" smtClean="0">
                <a:solidFill>
                  <a:schemeClr val="tx1"/>
                </a:solidFill>
                <a:effectLst/>
                <a:latin typeface="+mn-lt"/>
                <a:ea typeface="+mn-ea"/>
                <a:cs typeface="+mn-cs"/>
              </a:rPr>
              <a:t>se whatever statistics or other research is out there to support your case -  interrogate the local authority, use Church House, to back up what your community is telling you. If your community has carried</a:t>
            </a:r>
            <a:r>
              <a:rPr lang="en-GB" sz="1200" kern="1200" baseline="0" dirty="0" smtClean="0">
                <a:solidFill>
                  <a:schemeClr val="tx1"/>
                </a:solidFill>
                <a:effectLst/>
                <a:latin typeface="+mn-lt"/>
                <a:ea typeface="+mn-ea"/>
                <a:cs typeface="+mn-cs"/>
              </a:rPr>
              <a:t> out any Parish Planning or a Community Led Plan, ask to use the research and questionnaires, identify things in the Action Plan that could be developed from your building.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Take part in your parish plan. </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 Talk to and involve  Stakeholders who will tell you what issues they are trying to tackle.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Don’t just talk to your community – do everything you can to actively</a:t>
            </a:r>
            <a:r>
              <a:rPr lang="en-GB" sz="1200" kern="1200" baseline="0" dirty="0" smtClean="0">
                <a:solidFill>
                  <a:schemeClr val="tx1"/>
                </a:solidFill>
                <a:effectLst/>
                <a:latin typeface="+mn-lt"/>
                <a:ea typeface="+mn-ea"/>
                <a:cs typeface="+mn-cs"/>
              </a:rPr>
              <a:t> involve them as much as possible.  </a:t>
            </a:r>
            <a:r>
              <a:rPr lang="en-GB" sz="1200" kern="1200" dirty="0" smtClean="0">
                <a:solidFill>
                  <a:schemeClr val="tx1"/>
                </a:solidFill>
                <a:effectLst/>
                <a:latin typeface="+mn-lt"/>
                <a:ea typeface="+mn-ea"/>
                <a:cs typeface="+mn-cs"/>
              </a:rPr>
              <a:t>Invite local people onto the development group right at the beginning.  That way, local people won’t feel that things are being ‘done unto them’ but that they are involved and making a valuable contribution. Turn </a:t>
            </a:r>
            <a:r>
              <a:rPr lang="en-GB" sz="1200" kern="1200" dirty="0" err="1" smtClean="0">
                <a:solidFill>
                  <a:schemeClr val="tx1"/>
                </a:solidFill>
                <a:effectLst/>
                <a:latin typeface="+mn-lt"/>
                <a:ea typeface="+mn-ea"/>
                <a:cs typeface="+mn-cs"/>
              </a:rPr>
              <a:t>consultees</a:t>
            </a:r>
            <a:r>
              <a:rPr lang="en-GB" sz="1200" kern="1200" dirty="0" smtClean="0">
                <a:solidFill>
                  <a:schemeClr val="tx1"/>
                </a:solidFill>
                <a:effectLst/>
                <a:latin typeface="+mn-lt"/>
                <a:ea typeface="+mn-ea"/>
                <a:cs typeface="+mn-cs"/>
              </a:rPr>
              <a:t> into participants.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D68E57C3-75C3-4081-B131-25834E9E0CF2}" type="slidenum">
              <a:rPr lang="en-GB" smtClean="0"/>
              <a:t>4</a:t>
            </a:fld>
            <a:endParaRPr lang="en-GB"/>
          </a:p>
        </p:txBody>
      </p:sp>
    </p:spTree>
    <p:extLst>
      <p:ext uri="{BB962C8B-B14F-4D97-AF65-F5344CB8AC3E}">
        <p14:creationId xmlns:p14="http://schemas.microsoft.com/office/powerpoint/2010/main" val="35530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Invite as many people as you can who can usefully contribute to the project.  You need people who are going to actually</a:t>
            </a:r>
            <a:r>
              <a:rPr lang="en-GB" sz="1200" kern="1200" baseline="0" dirty="0" smtClean="0">
                <a:solidFill>
                  <a:schemeClr val="tx1"/>
                </a:solidFill>
                <a:effectLst/>
                <a:latin typeface="+mn-lt"/>
                <a:ea typeface="+mn-ea"/>
                <a:cs typeface="+mn-cs"/>
              </a:rPr>
              <a:t> do something, not just come to meetings and drink coffee.  </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Define the role of any working or development group – agree </a:t>
            </a:r>
            <a:r>
              <a:rPr lang="en-GB" sz="1200" b="1" i="1" kern="1200" dirty="0" smtClean="0">
                <a:solidFill>
                  <a:schemeClr val="tx1"/>
                </a:solidFill>
                <a:effectLst/>
                <a:latin typeface="+mn-lt"/>
                <a:ea typeface="+mn-ea"/>
                <a:cs typeface="+mn-cs"/>
              </a:rPr>
              <a:t>terms of reference</a:t>
            </a:r>
            <a:r>
              <a:rPr lang="en-GB" sz="1200" kern="1200" dirty="0" smtClean="0">
                <a:solidFill>
                  <a:schemeClr val="tx1"/>
                </a:solidFill>
                <a:effectLst/>
                <a:latin typeface="+mn-lt"/>
                <a:ea typeface="+mn-ea"/>
                <a:cs typeface="+mn-cs"/>
              </a:rPr>
              <a:t>, with clear aims, objectives,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lines of accountability and communication and actively seek the backing of the PCC or your ruling body or committee.  If you can, involve external stakeholders on any development group</a:t>
            </a:r>
            <a:r>
              <a:rPr lang="en-GB" sz="1200" kern="1200" baseline="0" dirty="0" smtClean="0">
                <a:solidFill>
                  <a:schemeClr val="tx1"/>
                </a:solidFill>
                <a:effectLst/>
                <a:latin typeface="+mn-lt"/>
                <a:ea typeface="+mn-ea"/>
                <a:cs typeface="+mn-cs"/>
              </a:rPr>
              <a:t> – it demonstrates that they are committed enough to your project to put their own time in. </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Make sure that every member of the group is aware of the terms of reference and the boundaries to decision making and actions</a:t>
            </a:r>
            <a:r>
              <a:rPr lang="en-GB" sz="1200" kern="1200" baseline="0" dirty="0" smtClean="0">
                <a:solidFill>
                  <a:schemeClr val="tx1"/>
                </a:solidFill>
                <a:effectLst/>
                <a:latin typeface="+mn-lt"/>
                <a:ea typeface="+mn-ea"/>
                <a:cs typeface="+mn-cs"/>
              </a:rPr>
              <a:t> and that you report back to who you are supposed to report back to – this is good governance which we will come onto later.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Note of caution: I worked with a parish, who had a development group of 12 from 5 different parishes.  The project was to develop the church as a central meeting lace for the five civic parishes and on paper it was a very cohesive project –until the capital phase was finished and the PCC of the church suddenly reported that they were actually very unhappy with the project, that they had not agreed most of the governance, had not actually signed of the design and in fact nearly every aspect to the project they were unhappy with.  Now, </a:t>
            </a:r>
            <a:r>
              <a:rPr lang="en-GB" sz="1200" kern="1200" baseline="0" dirty="0" err="1" smtClean="0">
                <a:solidFill>
                  <a:schemeClr val="tx1"/>
                </a:solidFill>
                <a:effectLst/>
                <a:latin typeface="+mn-lt"/>
                <a:ea typeface="+mn-ea"/>
                <a:cs typeface="+mn-cs"/>
              </a:rPr>
              <a:t>ho</a:t>
            </a:r>
            <a:r>
              <a:rPr lang="en-GB" sz="1200" kern="1200" baseline="0" dirty="0" smtClean="0">
                <a:solidFill>
                  <a:schemeClr val="tx1"/>
                </a:solidFill>
                <a:effectLst/>
                <a:latin typeface="+mn-lt"/>
                <a:ea typeface="+mn-ea"/>
                <a:cs typeface="+mn-cs"/>
              </a:rPr>
              <a:t> can that happen you may ask when representatives of the PCC were sitting on the development group?  Very simply, they thought it was enough just to sit there – what they didn’t get was the delegated responsibility to speak on behalf of the PCC and they certainly hadn’t been reporting back to them as often as they should have been – if at all. </a:t>
            </a:r>
            <a:endParaRPr lang="en-GB" sz="1200" kern="1200" dirty="0" smtClean="0">
              <a:solidFill>
                <a:schemeClr val="tx1"/>
              </a:solidFill>
              <a:effectLst/>
              <a:latin typeface="+mn-lt"/>
              <a:ea typeface="+mn-ea"/>
              <a:cs typeface="+mn-cs"/>
            </a:endParaRPr>
          </a:p>
          <a:p>
            <a:endParaRPr lang="en-GB" dirty="0" smtClean="0"/>
          </a:p>
          <a:p>
            <a:r>
              <a:rPr lang="en-GB" dirty="0" smtClean="0"/>
              <a:t>Think a little bit about what happens next – is this group</a:t>
            </a:r>
            <a:r>
              <a:rPr lang="en-GB" baseline="0" dirty="0" smtClean="0"/>
              <a:t> going to carry on after the capital project – do they have the right skill set. </a:t>
            </a:r>
            <a:endParaRPr lang="en-GB" dirty="0"/>
          </a:p>
        </p:txBody>
      </p:sp>
      <p:sp>
        <p:nvSpPr>
          <p:cNvPr id="4" name="Slide Number Placeholder 3"/>
          <p:cNvSpPr>
            <a:spLocks noGrp="1"/>
          </p:cNvSpPr>
          <p:nvPr>
            <p:ph type="sldNum" sz="quarter" idx="10"/>
          </p:nvPr>
        </p:nvSpPr>
        <p:spPr/>
        <p:txBody>
          <a:bodyPr/>
          <a:lstStyle/>
          <a:p>
            <a:fld id="{D68E57C3-75C3-4081-B131-25834E9E0CF2}" type="slidenum">
              <a:rPr lang="en-GB" smtClean="0"/>
              <a:t>5</a:t>
            </a:fld>
            <a:endParaRPr lang="en-GB"/>
          </a:p>
        </p:txBody>
      </p:sp>
    </p:spTree>
    <p:extLst>
      <p:ext uri="{BB962C8B-B14F-4D97-AF65-F5344CB8AC3E}">
        <p14:creationId xmlns:p14="http://schemas.microsoft.com/office/powerpoint/2010/main" val="2185679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Secretariat</a:t>
            </a:r>
            <a:r>
              <a:rPr lang="en-GB" sz="1200" kern="1200" dirty="0" smtClean="0">
                <a:solidFill>
                  <a:schemeClr val="tx1"/>
                </a:solidFill>
                <a:effectLst/>
                <a:latin typeface="+mn-lt"/>
                <a:ea typeface="+mn-ea"/>
                <a:cs typeface="+mn-cs"/>
              </a:rPr>
              <a:t> – it is very important to any project that you have in place a secretary who will take good, accurate minutes that are produced quickly and that actions are followed up and reported back 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 can’t tell you the number of times</a:t>
            </a:r>
            <a:r>
              <a:rPr lang="en-GB" sz="1200" kern="1200" baseline="0" dirty="0" smtClean="0">
                <a:solidFill>
                  <a:schemeClr val="tx1"/>
                </a:solidFill>
                <a:effectLst/>
                <a:latin typeface="+mn-lt"/>
                <a:ea typeface="+mn-ea"/>
                <a:cs typeface="+mn-cs"/>
              </a:rPr>
              <a:t> in the early days that a group would sit round a table, come up with a list of actions, not write any of them down, and then forget what they were supposed to be doing they minute they walked out of the door into their busy lives.  IT is a waste of everyone's times and should be avoided at all cost.  </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Your group will also need to schedule in regular meetings to keep your project moving forward. </a:t>
            </a:r>
          </a:p>
          <a:p>
            <a:endParaRPr lang="en-GB" dirty="0"/>
          </a:p>
        </p:txBody>
      </p:sp>
      <p:sp>
        <p:nvSpPr>
          <p:cNvPr id="4" name="Slide Number Placeholder 3"/>
          <p:cNvSpPr>
            <a:spLocks noGrp="1"/>
          </p:cNvSpPr>
          <p:nvPr>
            <p:ph type="sldNum" sz="quarter" idx="10"/>
          </p:nvPr>
        </p:nvSpPr>
        <p:spPr/>
        <p:txBody>
          <a:bodyPr/>
          <a:lstStyle/>
          <a:p>
            <a:fld id="{D68E57C3-75C3-4081-B131-25834E9E0CF2}" type="slidenum">
              <a:rPr lang="en-GB" smtClean="0"/>
              <a:t>6</a:t>
            </a:fld>
            <a:endParaRPr lang="en-GB"/>
          </a:p>
        </p:txBody>
      </p:sp>
    </p:spTree>
    <p:extLst>
      <p:ext uri="{BB962C8B-B14F-4D97-AF65-F5344CB8AC3E}">
        <p14:creationId xmlns:p14="http://schemas.microsoft.com/office/powerpoint/2010/main" val="3712744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Wide community base – spread it far and wide.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Do you have </a:t>
            </a:r>
            <a:r>
              <a:rPr lang="en-GB" sz="1200" b="1" kern="1200" dirty="0" smtClean="0">
                <a:solidFill>
                  <a:schemeClr val="tx1"/>
                </a:solidFill>
                <a:effectLst/>
                <a:latin typeface="+mn-lt"/>
                <a:ea typeface="+mn-ea"/>
                <a:cs typeface="+mn-cs"/>
              </a:rPr>
              <a:t>hidden skills</a:t>
            </a:r>
            <a:r>
              <a:rPr lang="en-GB" sz="1200" kern="1200" dirty="0" smtClean="0">
                <a:solidFill>
                  <a:schemeClr val="tx1"/>
                </a:solidFill>
                <a:effectLst/>
                <a:latin typeface="+mn-lt"/>
                <a:ea typeface="+mn-ea"/>
                <a:cs typeface="+mn-cs"/>
              </a:rPr>
              <a:t> within the congregation to help develop and deliver the project?  Tell them what you need and ask if anyone has those skills – you may be surprised!!  Don’t use the usual suspects – they are probably already busy and pushed – use fresh enthusiasm and people whenever you can.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Look to your wider community</a:t>
            </a:r>
            <a:r>
              <a:rPr lang="en-GB" sz="1200" kern="1200" dirty="0" smtClean="0">
                <a:solidFill>
                  <a:schemeClr val="tx1"/>
                </a:solidFill>
                <a:effectLst/>
                <a:latin typeface="+mn-lt"/>
                <a:ea typeface="+mn-ea"/>
                <a:cs typeface="+mn-cs"/>
              </a:rPr>
              <a:t> – who can help from beyond the church door?  I am always being told that the PCC  can’t possibly take</a:t>
            </a:r>
            <a:r>
              <a:rPr lang="en-GB" sz="1200" kern="1200" baseline="0" dirty="0" smtClean="0">
                <a:solidFill>
                  <a:schemeClr val="tx1"/>
                </a:solidFill>
                <a:effectLst/>
                <a:latin typeface="+mn-lt"/>
                <a:ea typeface="+mn-ea"/>
                <a:cs typeface="+mn-cs"/>
              </a:rPr>
              <a:t> on any more – they are all old and tired and too busy raising parish share – well borrow energy from others then.  </a:t>
            </a:r>
            <a:r>
              <a:rPr lang="en-GB" sz="1200" kern="1200" dirty="0" smtClean="0">
                <a:solidFill>
                  <a:schemeClr val="tx1"/>
                </a:solidFill>
                <a:effectLst/>
                <a:latin typeface="+mn-lt"/>
                <a:ea typeface="+mn-ea"/>
                <a:cs typeface="+mn-cs"/>
              </a:rPr>
              <a:t>Can you work in partnership with others to deliver this? Get the support of local people who may never come to church but can see a value in what you are doing.  Ask for help from other organisations – use their staff and skills.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Don’t let the Vicar do it all</a:t>
            </a:r>
            <a:r>
              <a:rPr lang="en-GB" sz="1200" kern="1200" dirty="0" smtClean="0">
                <a:solidFill>
                  <a:schemeClr val="tx1"/>
                </a:solidFill>
                <a:effectLst/>
                <a:latin typeface="+mn-lt"/>
                <a:ea typeface="+mn-ea"/>
                <a:cs typeface="+mn-cs"/>
              </a:rPr>
              <a:t> – that’s not to say they can’t be involved – their support is invaluable, but priests move on and you need your project to be grounded in the local community, not just one person – as wonderful as they are!!  </a:t>
            </a:r>
            <a:r>
              <a:rPr lang="en-GB" sz="1200" b="1" kern="1200" dirty="0" smtClean="0">
                <a:solidFill>
                  <a:schemeClr val="tx1"/>
                </a:solidFill>
                <a:effectLst/>
                <a:latin typeface="+mn-lt"/>
                <a:ea typeface="+mn-ea"/>
                <a:cs typeface="+mn-cs"/>
              </a:rPr>
              <a:t>Talk to and work with other organisations</a:t>
            </a:r>
            <a:r>
              <a:rPr lang="en-GB" sz="1200" kern="1200" dirty="0" smtClean="0">
                <a:solidFill>
                  <a:schemeClr val="tx1"/>
                </a:solidFill>
                <a:effectLst/>
                <a:latin typeface="+mn-lt"/>
                <a:ea typeface="+mn-ea"/>
                <a:cs typeface="+mn-cs"/>
              </a:rPr>
              <a:t> – local authorities, Parish Councils, other organisations, your local Councillors, officers, CPSO, schools – get them embedded in the project right from the start – share resources, whether that’s people, facilities, premises, skills and funds.   </a:t>
            </a:r>
          </a:p>
          <a:p>
            <a:endParaRPr lang="en-GB" dirty="0"/>
          </a:p>
        </p:txBody>
      </p:sp>
      <p:sp>
        <p:nvSpPr>
          <p:cNvPr id="4" name="Slide Number Placeholder 3"/>
          <p:cNvSpPr>
            <a:spLocks noGrp="1"/>
          </p:cNvSpPr>
          <p:nvPr>
            <p:ph type="sldNum" sz="quarter" idx="10"/>
          </p:nvPr>
        </p:nvSpPr>
        <p:spPr/>
        <p:txBody>
          <a:bodyPr/>
          <a:lstStyle/>
          <a:p>
            <a:fld id="{D68E57C3-75C3-4081-B131-25834E9E0CF2}" type="slidenum">
              <a:rPr lang="en-GB" smtClean="0"/>
              <a:t>7</a:t>
            </a:fld>
            <a:endParaRPr lang="en-GB"/>
          </a:p>
        </p:txBody>
      </p:sp>
    </p:spTree>
    <p:extLst>
      <p:ext uri="{BB962C8B-B14F-4D97-AF65-F5344CB8AC3E}">
        <p14:creationId xmlns:p14="http://schemas.microsoft.com/office/powerpoint/2010/main" val="1826618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When you are ready to approach architects, after all your consultations have been done and analysed, take time to write a good, comprehensive brief.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Show stakeholders and </a:t>
            </a:r>
            <a:r>
              <a:rPr lang="en-GB" sz="1200" kern="1200" dirty="0" err="1" smtClean="0">
                <a:solidFill>
                  <a:schemeClr val="tx1"/>
                </a:solidFill>
                <a:effectLst/>
                <a:latin typeface="+mn-lt"/>
                <a:ea typeface="+mn-ea"/>
                <a:cs typeface="+mn-cs"/>
              </a:rPr>
              <a:t>consultees</a:t>
            </a:r>
            <a:r>
              <a:rPr lang="en-GB" sz="1200" kern="1200" dirty="0" smtClean="0">
                <a:solidFill>
                  <a:schemeClr val="tx1"/>
                </a:solidFill>
                <a:effectLst/>
                <a:latin typeface="+mn-lt"/>
                <a:ea typeface="+mn-ea"/>
                <a:cs typeface="+mn-cs"/>
              </a:rPr>
              <a:t> the brief – will this brief provide a solution and a way of addressing needs?  Build into the brief a requirement for the architect to attend community consultations and meet and talk to local people.  Be prepared to make changes based on what people feed back – no one gets it right first time.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Is there an objective 3</a:t>
            </a:r>
            <a:r>
              <a:rPr lang="en-GB" sz="1200" kern="1200" baseline="30000" dirty="0" smtClean="0">
                <a:solidFill>
                  <a:schemeClr val="tx1"/>
                </a:solidFill>
                <a:effectLst/>
                <a:latin typeface="+mn-lt"/>
                <a:ea typeface="+mn-ea"/>
                <a:cs typeface="+mn-cs"/>
              </a:rPr>
              <a:t>rd</a:t>
            </a:r>
            <a:r>
              <a:rPr lang="en-GB" sz="1200" kern="1200" dirty="0" smtClean="0">
                <a:solidFill>
                  <a:schemeClr val="tx1"/>
                </a:solidFill>
                <a:effectLst/>
                <a:latin typeface="+mn-lt"/>
                <a:ea typeface="+mn-ea"/>
                <a:cs typeface="+mn-cs"/>
              </a:rPr>
              <a:t> party who will look at the brief and the consultation and see if they fit well?</a:t>
            </a:r>
            <a:r>
              <a:rPr lang="en-GB" sz="1200" kern="1200" baseline="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Ask them what their track record is on working with the community before appointing them</a:t>
            </a:r>
            <a:r>
              <a:rPr lang="en-GB" sz="1200" kern="1200" baseline="0" dirty="0" smtClean="0">
                <a:solidFill>
                  <a:schemeClr val="tx1"/>
                </a:solidFill>
                <a:effectLst/>
                <a:latin typeface="+mn-lt"/>
                <a:ea typeface="+mn-ea"/>
                <a:cs typeface="+mn-cs"/>
              </a:rPr>
              <a:t> - ask for specific examples. </a:t>
            </a:r>
            <a:r>
              <a:rPr lang="en-GB" sz="1200" kern="1200" dirty="0" smtClean="0">
                <a:solidFill>
                  <a:schemeClr val="tx1"/>
                </a:solidFill>
                <a:effectLst/>
                <a:latin typeface="+mn-lt"/>
                <a:ea typeface="+mn-ea"/>
                <a:cs typeface="+mn-cs"/>
              </a:rPr>
              <a:t>  </a:t>
            </a:r>
            <a:endParaRPr lang="en-GB" dirty="0"/>
          </a:p>
        </p:txBody>
      </p:sp>
      <p:sp>
        <p:nvSpPr>
          <p:cNvPr id="4" name="Slide Number Placeholder 3"/>
          <p:cNvSpPr>
            <a:spLocks noGrp="1"/>
          </p:cNvSpPr>
          <p:nvPr>
            <p:ph type="sldNum" sz="quarter" idx="10"/>
          </p:nvPr>
        </p:nvSpPr>
        <p:spPr/>
        <p:txBody>
          <a:bodyPr/>
          <a:lstStyle/>
          <a:p>
            <a:fld id="{D68E57C3-75C3-4081-B131-25834E9E0CF2}" type="slidenum">
              <a:rPr lang="en-GB" smtClean="0"/>
              <a:t>8</a:t>
            </a:fld>
            <a:endParaRPr lang="en-GB"/>
          </a:p>
        </p:txBody>
      </p:sp>
    </p:spTree>
    <p:extLst>
      <p:ext uri="{BB962C8B-B14F-4D97-AF65-F5344CB8AC3E}">
        <p14:creationId xmlns:p14="http://schemas.microsoft.com/office/powerpoint/2010/main" val="2989780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Business Planning </a:t>
            </a:r>
            <a:r>
              <a:rPr lang="en-GB" sz="1200" kern="1200" dirty="0" smtClean="0">
                <a:solidFill>
                  <a:schemeClr val="tx1"/>
                </a:solidFill>
                <a:effectLst/>
                <a:latin typeface="+mn-lt"/>
                <a:ea typeface="+mn-ea"/>
                <a:cs typeface="+mn-cs"/>
              </a:rPr>
              <a:t>– you need to know that your project is going to pay it’s way – where is your income going to come from?  What are your start-up costs? What is your charging structure?  What is your rental structure?  What are your financial outgoings going to be?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Business planning will include </a:t>
            </a:r>
            <a:r>
              <a:rPr lang="en-GB" sz="1200" b="0" i="0" u="none" strike="noStrike" kern="1200" baseline="0" dirty="0" smtClean="0">
                <a:solidFill>
                  <a:schemeClr val="tx1"/>
                </a:solidFill>
                <a:latin typeface="+mn-lt"/>
                <a:ea typeface="+mn-ea"/>
                <a:cs typeface="+mn-cs"/>
              </a:rPr>
              <a:t>what your organisation is about</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o what it wants to achieve</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o how it plans to do this</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o who will benefit from this work</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o who will be involved in the delivery and management</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o the skills of these people</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o what resources are needed to do this work</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What the project will generate in terms of income and what it will spend. </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o where you plan to get the money from to do this work</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o when you plan to undertake this work</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o why you believe there is a need for this work</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o how and what systems you have in place</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o what you will achieve if your work goes forward</a:t>
            </a:r>
            <a:r>
              <a:rPr lang="en-GB" sz="1200" kern="1200" baseline="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 business plan is a way of focussing the mind on specific elements of a project and there are plenty of good templates out there – and your funders will want to see one!!   </a:t>
            </a:r>
          </a:p>
          <a:p>
            <a:endParaRPr lang="en-GB" dirty="0"/>
          </a:p>
        </p:txBody>
      </p:sp>
      <p:sp>
        <p:nvSpPr>
          <p:cNvPr id="4" name="Slide Number Placeholder 3"/>
          <p:cNvSpPr>
            <a:spLocks noGrp="1"/>
          </p:cNvSpPr>
          <p:nvPr>
            <p:ph type="sldNum" sz="quarter" idx="10"/>
          </p:nvPr>
        </p:nvSpPr>
        <p:spPr/>
        <p:txBody>
          <a:bodyPr/>
          <a:lstStyle/>
          <a:p>
            <a:fld id="{D68E57C3-75C3-4081-B131-25834E9E0CF2}" type="slidenum">
              <a:rPr lang="en-GB" smtClean="0"/>
              <a:t>9</a:t>
            </a:fld>
            <a:endParaRPr lang="en-GB"/>
          </a:p>
        </p:txBody>
      </p:sp>
    </p:spTree>
    <p:extLst>
      <p:ext uri="{BB962C8B-B14F-4D97-AF65-F5344CB8AC3E}">
        <p14:creationId xmlns:p14="http://schemas.microsoft.com/office/powerpoint/2010/main" val="3336587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2F06BD4-811C-4EBB-9CCB-2F0191C92F4B}" type="datetimeFigureOut">
              <a:rPr lang="en-GB" smtClean="0"/>
              <a:t>02/07/2015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1A983E-18C8-4951-A7FF-B0A14F6F782C}" type="slidenum">
              <a:rPr lang="en-GB" smtClean="0"/>
              <a:t>‹#›</a:t>
            </a:fld>
            <a:endParaRPr lang="en-GB"/>
          </a:p>
        </p:txBody>
      </p:sp>
    </p:spTree>
    <p:extLst>
      <p:ext uri="{BB962C8B-B14F-4D97-AF65-F5344CB8AC3E}">
        <p14:creationId xmlns:p14="http://schemas.microsoft.com/office/powerpoint/2010/main" val="3728249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F06BD4-811C-4EBB-9CCB-2F0191C92F4B}" type="datetimeFigureOut">
              <a:rPr lang="en-GB" smtClean="0"/>
              <a:t>02/07/2015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1A983E-18C8-4951-A7FF-B0A14F6F782C}" type="slidenum">
              <a:rPr lang="en-GB" smtClean="0"/>
              <a:t>‹#›</a:t>
            </a:fld>
            <a:endParaRPr lang="en-GB"/>
          </a:p>
        </p:txBody>
      </p:sp>
    </p:spTree>
    <p:extLst>
      <p:ext uri="{BB962C8B-B14F-4D97-AF65-F5344CB8AC3E}">
        <p14:creationId xmlns:p14="http://schemas.microsoft.com/office/powerpoint/2010/main" val="1579582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F06BD4-811C-4EBB-9CCB-2F0191C92F4B}" type="datetimeFigureOut">
              <a:rPr lang="en-GB" smtClean="0"/>
              <a:t>02/07/2015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1A983E-18C8-4951-A7FF-B0A14F6F782C}" type="slidenum">
              <a:rPr lang="en-GB" smtClean="0"/>
              <a:t>‹#›</a:t>
            </a:fld>
            <a:endParaRPr lang="en-GB"/>
          </a:p>
        </p:txBody>
      </p:sp>
    </p:spTree>
    <p:extLst>
      <p:ext uri="{BB962C8B-B14F-4D97-AF65-F5344CB8AC3E}">
        <p14:creationId xmlns:p14="http://schemas.microsoft.com/office/powerpoint/2010/main" val="1259497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F06BD4-811C-4EBB-9CCB-2F0191C92F4B}" type="datetimeFigureOut">
              <a:rPr lang="en-GB" smtClean="0"/>
              <a:t>02/07/2015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1A983E-18C8-4951-A7FF-B0A14F6F782C}" type="slidenum">
              <a:rPr lang="en-GB" smtClean="0"/>
              <a:t>‹#›</a:t>
            </a:fld>
            <a:endParaRPr lang="en-GB"/>
          </a:p>
        </p:txBody>
      </p:sp>
    </p:spTree>
    <p:extLst>
      <p:ext uri="{BB962C8B-B14F-4D97-AF65-F5344CB8AC3E}">
        <p14:creationId xmlns:p14="http://schemas.microsoft.com/office/powerpoint/2010/main" val="3562042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F06BD4-811C-4EBB-9CCB-2F0191C92F4B}" type="datetimeFigureOut">
              <a:rPr lang="en-GB" smtClean="0"/>
              <a:t>02/07/2015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1A983E-18C8-4951-A7FF-B0A14F6F782C}" type="slidenum">
              <a:rPr lang="en-GB" smtClean="0"/>
              <a:t>‹#›</a:t>
            </a:fld>
            <a:endParaRPr lang="en-GB"/>
          </a:p>
        </p:txBody>
      </p:sp>
    </p:spTree>
    <p:extLst>
      <p:ext uri="{BB962C8B-B14F-4D97-AF65-F5344CB8AC3E}">
        <p14:creationId xmlns:p14="http://schemas.microsoft.com/office/powerpoint/2010/main" val="1838529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2F06BD4-811C-4EBB-9CCB-2F0191C92F4B}" type="datetimeFigureOut">
              <a:rPr lang="en-GB" smtClean="0"/>
              <a:t>02/07/2015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1A983E-18C8-4951-A7FF-B0A14F6F782C}" type="slidenum">
              <a:rPr lang="en-GB" smtClean="0"/>
              <a:t>‹#›</a:t>
            </a:fld>
            <a:endParaRPr lang="en-GB"/>
          </a:p>
        </p:txBody>
      </p:sp>
    </p:spTree>
    <p:extLst>
      <p:ext uri="{BB962C8B-B14F-4D97-AF65-F5344CB8AC3E}">
        <p14:creationId xmlns:p14="http://schemas.microsoft.com/office/powerpoint/2010/main" val="1532492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2F06BD4-811C-4EBB-9CCB-2F0191C92F4B}" type="datetimeFigureOut">
              <a:rPr lang="en-GB" smtClean="0"/>
              <a:t>02/07/2015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1A983E-18C8-4951-A7FF-B0A14F6F782C}" type="slidenum">
              <a:rPr lang="en-GB" smtClean="0"/>
              <a:t>‹#›</a:t>
            </a:fld>
            <a:endParaRPr lang="en-GB"/>
          </a:p>
        </p:txBody>
      </p:sp>
    </p:spTree>
    <p:extLst>
      <p:ext uri="{BB962C8B-B14F-4D97-AF65-F5344CB8AC3E}">
        <p14:creationId xmlns:p14="http://schemas.microsoft.com/office/powerpoint/2010/main" val="3503529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2F06BD4-811C-4EBB-9CCB-2F0191C92F4B}" type="datetimeFigureOut">
              <a:rPr lang="en-GB" smtClean="0"/>
              <a:t>02/07/2015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1A983E-18C8-4951-A7FF-B0A14F6F782C}" type="slidenum">
              <a:rPr lang="en-GB" smtClean="0"/>
              <a:t>‹#›</a:t>
            </a:fld>
            <a:endParaRPr lang="en-GB"/>
          </a:p>
        </p:txBody>
      </p:sp>
    </p:spTree>
    <p:extLst>
      <p:ext uri="{BB962C8B-B14F-4D97-AF65-F5344CB8AC3E}">
        <p14:creationId xmlns:p14="http://schemas.microsoft.com/office/powerpoint/2010/main" val="2290038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F06BD4-811C-4EBB-9CCB-2F0191C92F4B}" type="datetimeFigureOut">
              <a:rPr lang="en-GB" smtClean="0"/>
              <a:t>02/07/2015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1A983E-18C8-4951-A7FF-B0A14F6F782C}" type="slidenum">
              <a:rPr lang="en-GB" smtClean="0"/>
              <a:t>‹#›</a:t>
            </a:fld>
            <a:endParaRPr lang="en-GB"/>
          </a:p>
        </p:txBody>
      </p:sp>
    </p:spTree>
    <p:extLst>
      <p:ext uri="{BB962C8B-B14F-4D97-AF65-F5344CB8AC3E}">
        <p14:creationId xmlns:p14="http://schemas.microsoft.com/office/powerpoint/2010/main" val="2063916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06BD4-811C-4EBB-9CCB-2F0191C92F4B}" type="datetimeFigureOut">
              <a:rPr lang="en-GB" smtClean="0"/>
              <a:t>02/07/2015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1A983E-18C8-4951-A7FF-B0A14F6F782C}" type="slidenum">
              <a:rPr lang="en-GB" smtClean="0"/>
              <a:t>‹#›</a:t>
            </a:fld>
            <a:endParaRPr lang="en-GB"/>
          </a:p>
        </p:txBody>
      </p:sp>
    </p:spTree>
    <p:extLst>
      <p:ext uri="{BB962C8B-B14F-4D97-AF65-F5344CB8AC3E}">
        <p14:creationId xmlns:p14="http://schemas.microsoft.com/office/powerpoint/2010/main" val="1439983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06BD4-811C-4EBB-9CCB-2F0191C92F4B}" type="datetimeFigureOut">
              <a:rPr lang="en-GB" smtClean="0"/>
              <a:t>02/07/2015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1A983E-18C8-4951-A7FF-B0A14F6F782C}" type="slidenum">
              <a:rPr lang="en-GB" smtClean="0"/>
              <a:t>‹#›</a:t>
            </a:fld>
            <a:endParaRPr lang="en-GB"/>
          </a:p>
        </p:txBody>
      </p:sp>
    </p:spTree>
    <p:extLst>
      <p:ext uri="{BB962C8B-B14F-4D97-AF65-F5344CB8AC3E}">
        <p14:creationId xmlns:p14="http://schemas.microsoft.com/office/powerpoint/2010/main" val="2844343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F06BD4-811C-4EBB-9CCB-2F0191C92F4B}" type="datetimeFigureOut">
              <a:rPr lang="en-GB" smtClean="0"/>
              <a:t>02/07/2015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A983E-18C8-4951-A7FF-B0A14F6F782C}" type="slidenum">
              <a:rPr lang="en-GB" smtClean="0"/>
              <a:t>‹#›</a:t>
            </a:fld>
            <a:endParaRPr lang="en-GB"/>
          </a:p>
        </p:txBody>
      </p:sp>
    </p:spTree>
    <p:extLst>
      <p:ext uri="{BB962C8B-B14F-4D97-AF65-F5344CB8AC3E}">
        <p14:creationId xmlns:p14="http://schemas.microsoft.com/office/powerpoint/2010/main" val="312534798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hereford.anglican.org/"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2547714"/>
          </a:xfrm>
        </p:spPr>
        <p:txBody>
          <a:bodyPr/>
          <a:lstStyle/>
          <a:p>
            <a:r>
              <a:rPr lang="en-GB" dirty="0" smtClean="0"/>
              <a:t>Wendy Coombey</a:t>
            </a:r>
            <a:br>
              <a:rPr lang="en-GB" dirty="0" smtClean="0"/>
            </a:br>
            <a:r>
              <a:rPr lang="en-GB" dirty="0" smtClean="0"/>
              <a:t>Diocese of Hereford	</a:t>
            </a:r>
            <a:endParaRPr lang="en-GB" dirty="0"/>
          </a:p>
        </p:txBody>
      </p:sp>
      <p:sp>
        <p:nvSpPr>
          <p:cNvPr id="3" name="Subtitle 2"/>
          <p:cNvSpPr>
            <a:spLocks noGrp="1"/>
          </p:cNvSpPr>
          <p:nvPr>
            <p:ph type="subTitle" idx="1"/>
          </p:nvPr>
        </p:nvSpPr>
        <p:spPr/>
        <p:txBody>
          <a:bodyPr/>
          <a:lstStyle/>
          <a:p>
            <a:r>
              <a:rPr lang="en-GB" dirty="0" smtClean="0"/>
              <a:t>Capital Projects: Keeping Everyone on Board and Setting Up Longer Term Structures </a:t>
            </a:r>
            <a:endParaRPr lang="en-GB" dirty="0"/>
          </a:p>
        </p:txBody>
      </p:sp>
    </p:spTree>
    <p:extLst>
      <p:ext uri="{BB962C8B-B14F-4D97-AF65-F5344CB8AC3E}">
        <p14:creationId xmlns:p14="http://schemas.microsoft.com/office/powerpoint/2010/main" val="27398372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Tip 7:  Legalities</a:t>
            </a:r>
            <a:endParaRPr lang="en-GB" dirty="0"/>
          </a:p>
        </p:txBody>
      </p:sp>
      <p:sp>
        <p:nvSpPr>
          <p:cNvPr id="3" name="Content Placeholder 2"/>
          <p:cNvSpPr>
            <a:spLocks noGrp="1"/>
          </p:cNvSpPr>
          <p:nvPr>
            <p:ph idx="1"/>
          </p:nvPr>
        </p:nvSpPr>
        <p:spPr/>
        <p:txBody>
          <a:bodyPr/>
          <a:lstStyle/>
          <a:p>
            <a:r>
              <a:rPr lang="en-GB" dirty="0" smtClean="0"/>
              <a:t>What are the legal requirements of your project?</a:t>
            </a:r>
          </a:p>
          <a:p>
            <a:r>
              <a:rPr lang="en-GB" dirty="0" smtClean="0"/>
              <a:t>What do the funders want to see?</a:t>
            </a:r>
          </a:p>
          <a:p>
            <a:r>
              <a:rPr lang="en-GB" dirty="0" smtClean="0"/>
              <a:t>Is a lease or license necessary?</a:t>
            </a:r>
          </a:p>
          <a:p>
            <a:r>
              <a:rPr lang="en-GB" dirty="0" smtClean="0"/>
              <a:t>Take legal advice – this may have a cost but it’s better to pay now than later when you are in a legal dispute. </a:t>
            </a:r>
            <a:endParaRPr lang="en-GB" dirty="0"/>
          </a:p>
        </p:txBody>
      </p:sp>
    </p:spTree>
    <p:extLst>
      <p:ext uri="{BB962C8B-B14F-4D97-AF65-F5344CB8AC3E}">
        <p14:creationId xmlns:p14="http://schemas.microsoft.com/office/powerpoint/2010/main" val="3392050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Tip 8:  Communication</a:t>
            </a:r>
            <a:endParaRPr lang="en-GB" dirty="0"/>
          </a:p>
        </p:txBody>
      </p:sp>
      <p:sp>
        <p:nvSpPr>
          <p:cNvPr id="3" name="Content Placeholder 2"/>
          <p:cNvSpPr>
            <a:spLocks noGrp="1"/>
          </p:cNvSpPr>
          <p:nvPr>
            <p:ph idx="1"/>
          </p:nvPr>
        </p:nvSpPr>
        <p:spPr/>
        <p:txBody>
          <a:bodyPr/>
          <a:lstStyle/>
          <a:p>
            <a:r>
              <a:rPr lang="en-GB" dirty="0" smtClean="0"/>
              <a:t>Keep talking !! </a:t>
            </a:r>
          </a:p>
          <a:p>
            <a:r>
              <a:rPr lang="en-GB" dirty="0" smtClean="0"/>
              <a:t>Use all the means available.</a:t>
            </a:r>
          </a:p>
          <a:p>
            <a:r>
              <a:rPr lang="en-GB" dirty="0" smtClean="0"/>
              <a:t>Twitter, face book and other social media can be a way of engaging with young people. </a:t>
            </a:r>
          </a:p>
          <a:p>
            <a:r>
              <a:rPr lang="en-GB" dirty="0" smtClean="0"/>
              <a:t>Use local web sites, local media and newspapers and radio. </a:t>
            </a:r>
          </a:p>
          <a:p>
            <a:r>
              <a:rPr lang="en-GB" dirty="0" smtClean="0"/>
              <a:t>Use your Diocesan Communications officer. </a:t>
            </a:r>
            <a:endParaRPr lang="en-GB" dirty="0"/>
          </a:p>
        </p:txBody>
      </p:sp>
    </p:spTree>
    <p:extLst>
      <p:ext uri="{BB962C8B-B14F-4D97-AF65-F5344CB8AC3E}">
        <p14:creationId xmlns:p14="http://schemas.microsoft.com/office/powerpoint/2010/main" val="380193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Tip 9:  Governance</a:t>
            </a:r>
            <a:endParaRPr lang="en-GB" dirty="0"/>
          </a:p>
        </p:txBody>
      </p:sp>
      <p:sp>
        <p:nvSpPr>
          <p:cNvPr id="3" name="Content Placeholder 2"/>
          <p:cNvSpPr>
            <a:spLocks noGrp="1"/>
          </p:cNvSpPr>
          <p:nvPr>
            <p:ph idx="1"/>
          </p:nvPr>
        </p:nvSpPr>
        <p:spPr/>
        <p:txBody>
          <a:bodyPr/>
          <a:lstStyle/>
          <a:p>
            <a:r>
              <a:rPr lang="en-GB" dirty="0" smtClean="0"/>
              <a:t>What is the right structure?</a:t>
            </a:r>
          </a:p>
          <a:p>
            <a:r>
              <a:rPr lang="en-GB" dirty="0" smtClean="0"/>
              <a:t>Agree the structure and lines of communication and levels of authority.  These  need to be articulated. </a:t>
            </a:r>
          </a:p>
          <a:p>
            <a:r>
              <a:rPr lang="en-GB" dirty="0" smtClean="0"/>
              <a:t>Make sure everyone involved knows who retains overall responsibility?</a:t>
            </a:r>
          </a:p>
          <a:p>
            <a:r>
              <a:rPr lang="en-GB" dirty="0" smtClean="0"/>
              <a:t>Do things need to change as the project develops? </a:t>
            </a:r>
          </a:p>
        </p:txBody>
      </p:sp>
    </p:spTree>
    <p:extLst>
      <p:ext uri="{BB962C8B-B14F-4D97-AF65-F5344CB8AC3E}">
        <p14:creationId xmlns:p14="http://schemas.microsoft.com/office/powerpoint/2010/main" val="1108410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Tip 10:  Learn from others</a:t>
            </a:r>
            <a:endParaRPr lang="en-GB" dirty="0"/>
          </a:p>
        </p:txBody>
      </p:sp>
      <p:sp>
        <p:nvSpPr>
          <p:cNvPr id="3" name="Content Placeholder 2"/>
          <p:cNvSpPr>
            <a:spLocks noGrp="1"/>
          </p:cNvSpPr>
          <p:nvPr>
            <p:ph idx="1"/>
          </p:nvPr>
        </p:nvSpPr>
        <p:spPr/>
        <p:txBody>
          <a:bodyPr/>
          <a:lstStyle/>
          <a:p>
            <a:r>
              <a:rPr lang="en-GB" dirty="0" smtClean="0"/>
              <a:t>Go and visit other projects.</a:t>
            </a:r>
          </a:p>
          <a:p>
            <a:pPr marL="0" indent="0">
              <a:buNone/>
            </a:pPr>
            <a:endParaRPr lang="en-GB" dirty="0" smtClean="0"/>
          </a:p>
          <a:p>
            <a:r>
              <a:rPr lang="en-GB" dirty="0" smtClean="0"/>
              <a:t>Talk to your local VCS support service.</a:t>
            </a:r>
          </a:p>
          <a:p>
            <a:pPr marL="0" indent="0">
              <a:buNone/>
            </a:pPr>
            <a:endParaRPr lang="en-GB" dirty="0" smtClean="0"/>
          </a:p>
          <a:p>
            <a:r>
              <a:rPr lang="en-GB" dirty="0" smtClean="0"/>
              <a:t>Use existing resources and case studies.</a:t>
            </a:r>
          </a:p>
          <a:p>
            <a:endParaRPr lang="en-GB" dirty="0" smtClean="0"/>
          </a:p>
          <a:p>
            <a:endParaRPr lang="en-GB" dirty="0"/>
          </a:p>
        </p:txBody>
      </p:sp>
    </p:spTree>
    <p:extLst>
      <p:ext uri="{BB962C8B-B14F-4D97-AF65-F5344CB8AC3E}">
        <p14:creationId xmlns:p14="http://schemas.microsoft.com/office/powerpoint/2010/main" val="41696728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698"/>
          </a:xfrm>
        </p:spPr>
        <p:txBody>
          <a:bodyPr>
            <a:normAutofit fontScale="90000"/>
          </a:bodyPr>
          <a:lstStyle/>
          <a:p>
            <a:r>
              <a:rPr lang="en-GB" dirty="0" smtClean="0"/>
              <a:t/>
            </a:r>
            <a:br>
              <a:rPr lang="en-GB" dirty="0" smtClean="0"/>
            </a:br>
            <a:r>
              <a:rPr lang="en-GB" dirty="0" smtClean="0"/>
              <a:t>Crossing the Threshold</a:t>
            </a:r>
            <a:br>
              <a:rPr lang="en-GB" dirty="0" smtClean="0"/>
            </a:br>
            <a:r>
              <a:rPr lang="en-GB" dirty="0" smtClean="0"/>
              <a:t>Community Development Approach to the Use of Church Buildings. </a:t>
            </a:r>
            <a:r>
              <a:rPr lang="en-GB" dirty="0"/>
              <a:t/>
            </a:r>
            <a:br>
              <a:rPr lang="en-GB" dirty="0"/>
            </a:br>
            <a:r>
              <a:rPr lang="en-GB" dirty="0" smtClean="0"/>
              <a:t/>
            </a:r>
            <a:br>
              <a:rPr lang="en-GB" dirty="0" smtClean="0"/>
            </a:br>
            <a:r>
              <a:rPr lang="en-GB" dirty="0" smtClean="0"/>
              <a:t/>
            </a:r>
            <a:br>
              <a:rPr lang="en-GB" dirty="0" smtClean="0"/>
            </a:br>
            <a:r>
              <a:rPr lang="en-GB" dirty="0" smtClean="0">
                <a:hlinkClick r:id="rId3"/>
              </a:rPr>
              <a:t>www.hereford.anglican.org</a:t>
            </a:r>
            <a:r>
              <a:rPr lang="en-GB" dirty="0" smtClean="0"/>
              <a:t/>
            </a:r>
            <a:br>
              <a:rPr lang="en-GB" dirty="0" smtClean="0"/>
            </a:br>
            <a:r>
              <a:rPr lang="en-GB" dirty="0" smtClean="0"/>
              <a:t/>
            </a:r>
            <a:br>
              <a:rPr lang="en-GB" dirty="0" smtClean="0"/>
            </a:br>
            <a:endParaRPr lang="en-GB" dirty="0"/>
          </a:p>
        </p:txBody>
      </p:sp>
    </p:spTree>
    <p:extLst>
      <p:ext uri="{BB962C8B-B14F-4D97-AF65-F5344CB8AC3E}">
        <p14:creationId xmlns:p14="http://schemas.microsoft.com/office/powerpoint/2010/main" val="35782388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1916832"/>
            <a:ext cx="8229600" cy="4209331"/>
          </a:xfrm>
        </p:spPr>
        <p:txBody>
          <a:bodyPr>
            <a:normAutofit/>
          </a:bodyPr>
          <a:lstStyle/>
          <a:p>
            <a:r>
              <a:rPr lang="en-GB" sz="6000" dirty="0" smtClean="0"/>
              <a:t>Questions? </a:t>
            </a:r>
            <a:endParaRPr lang="en-GB" sz="6000" dirty="0"/>
          </a:p>
        </p:txBody>
      </p:sp>
    </p:spTree>
    <p:extLst>
      <p:ext uri="{BB962C8B-B14F-4D97-AF65-F5344CB8AC3E}">
        <p14:creationId xmlns:p14="http://schemas.microsoft.com/office/powerpoint/2010/main" val="828581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Community Partnership and Funding</a:t>
            </a:r>
            <a:endParaRPr lang="en-GB" dirty="0"/>
          </a:p>
        </p:txBody>
      </p:sp>
      <p:sp>
        <p:nvSpPr>
          <p:cNvPr id="3" name="Content Placeholder 2"/>
          <p:cNvSpPr>
            <a:spLocks noGrp="1"/>
          </p:cNvSpPr>
          <p:nvPr>
            <p:ph idx="1"/>
          </p:nvPr>
        </p:nvSpPr>
        <p:spPr/>
        <p:txBody>
          <a:bodyPr/>
          <a:lstStyle/>
          <a:p>
            <a:r>
              <a:rPr lang="en-GB" dirty="0" smtClean="0">
                <a:solidFill>
                  <a:schemeClr val="accent2">
                    <a:lumMod val="60000"/>
                    <a:lumOff val="40000"/>
                  </a:schemeClr>
                </a:solidFill>
              </a:rPr>
              <a:t>Community</a:t>
            </a:r>
            <a:r>
              <a:rPr lang="en-GB" dirty="0" smtClean="0"/>
              <a:t> – working with the wider community. </a:t>
            </a:r>
          </a:p>
          <a:p>
            <a:r>
              <a:rPr lang="en-GB" dirty="0" smtClean="0">
                <a:solidFill>
                  <a:schemeClr val="accent2">
                    <a:lumMod val="60000"/>
                    <a:lumOff val="40000"/>
                  </a:schemeClr>
                </a:solidFill>
              </a:rPr>
              <a:t>Partnership</a:t>
            </a:r>
            <a:r>
              <a:rPr lang="en-GB" dirty="0" smtClean="0"/>
              <a:t> – working with other organisations at all levels, local, regional and national. </a:t>
            </a:r>
            <a:endParaRPr lang="en-GB" dirty="0"/>
          </a:p>
          <a:p>
            <a:r>
              <a:rPr lang="en-GB" dirty="0" smtClean="0">
                <a:solidFill>
                  <a:schemeClr val="accent2">
                    <a:lumMod val="60000"/>
                    <a:lumOff val="40000"/>
                  </a:schemeClr>
                </a:solidFill>
              </a:rPr>
              <a:t>Funding</a:t>
            </a:r>
            <a:r>
              <a:rPr lang="en-GB" dirty="0" smtClean="0"/>
              <a:t> – sourcing the funding for activities.  </a:t>
            </a:r>
            <a:endParaRPr lang="en-GB" dirty="0"/>
          </a:p>
        </p:txBody>
      </p:sp>
    </p:spTree>
    <p:extLst>
      <p:ext uri="{BB962C8B-B14F-4D97-AF65-F5344CB8AC3E}">
        <p14:creationId xmlns:p14="http://schemas.microsoft.com/office/powerpoint/2010/main" val="2281962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Not just about the Build!!</a:t>
            </a:r>
            <a:endParaRPr lang="en-GB" dirty="0"/>
          </a:p>
        </p:txBody>
      </p:sp>
      <p:sp>
        <p:nvSpPr>
          <p:cNvPr id="3" name="Content Placeholder 2"/>
          <p:cNvSpPr>
            <a:spLocks noGrp="1"/>
          </p:cNvSpPr>
          <p:nvPr>
            <p:ph idx="1"/>
          </p:nvPr>
        </p:nvSpPr>
        <p:spPr/>
        <p:txBody>
          <a:bodyPr>
            <a:normAutofit/>
          </a:bodyPr>
          <a:lstStyle/>
          <a:p>
            <a:r>
              <a:rPr lang="en-GB" dirty="0" smtClean="0"/>
              <a:t>Sustainability is about the long term future of a project – it’s about structures for the future.   </a:t>
            </a:r>
          </a:p>
          <a:p>
            <a:r>
              <a:rPr lang="en-GB" dirty="0" smtClean="0"/>
              <a:t>It’s about project development and management in the long term.</a:t>
            </a:r>
          </a:p>
          <a:p>
            <a:r>
              <a:rPr lang="en-GB" dirty="0" smtClean="0"/>
              <a:t>It can make or break a project if you get it wrong. </a:t>
            </a:r>
          </a:p>
          <a:p>
            <a:r>
              <a:rPr lang="en-GB" dirty="0" smtClean="0"/>
              <a:t>So, based on our experience and the experience of others these are my top 10 tips. </a:t>
            </a:r>
            <a:endParaRPr lang="en-GB" dirty="0"/>
          </a:p>
        </p:txBody>
      </p:sp>
    </p:spTree>
    <p:extLst>
      <p:ext uri="{BB962C8B-B14F-4D97-AF65-F5344CB8AC3E}">
        <p14:creationId xmlns:p14="http://schemas.microsoft.com/office/powerpoint/2010/main" val="499008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Tip 1: Evidence of Need</a:t>
            </a:r>
            <a:br>
              <a:rPr lang="en-GB" dirty="0" smtClean="0"/>
            </a:br>
            <a:endParaRPr lang="en-GB" dirty="0"/>
          </a:p>
        </p:txBody>
      </p:sp>
      <p:sp>
        <p:nvSpPr>
          <p:cNvPr id="3" name="Content Placeholder 2"/>
          <p:cNvSpPr>
            <a:spLocks noGrp="1"/>
          </p:cNvSpPr>
          <p:nvPr>
            <p:ph idx="1"/>
          </p:nvPr>
        </p:nvSpPr>
        <p:spPr/>
        <p:txBody>
          <a:bodyPr>
            <a:normAutofit/>
          </a:bodyPr>
          <a:lstStyle/>
          <a:p>
            <a:r>
              <a:rPr lang="en-GB" dirty="0" smtClean="0"/>
              <a:t>Base your project on a proven need.</a:t>
            </a:r>
          </a:p>
          <a:p>
            <a:r>
              <a:rPr lang="en-GB" dirty="0" smtClean="0"/>
              <a:t>Carry out consultation with the whole community.</a:t>
            </a:r>
          </a:p>
          <a:p>
            <a:r>
              <a:rPr lang="en-GB" dirty="0" smtClean="0"/>
              <a:t>Talk to Stakeholders – at al levels that can be useful to your project.  </a:t>
            </a:r>
          </a:p>
          <a:p>
            <a:r>
              <a:rPr lang="en-GB" dirty="0" smtClean="0"/>
              <a:t>Interrogate the Statistics – LA, Church House, web sites. </a:t>
            </a:r>
          </a:p>
          <a:p>
            <a:r>
              <a:rPr lang="en-GB" dirty="0" smtClean="0"/>
              <a:t>Use existing research – CLP’s, Local Strategies.</a:t>
            </a:r>
          </a:p>
          <a:p>
            <a:endParaRPr lang="en-GB" dirty="0"/>
          </a:p>
          <a:p>
            <a:pPr marL="0" indent="0">
              <a:buNone/>
            </a:pPr>
            <a:endParaRPr lang="en-GB" dirty="0" smtClean="0"/>
          </a:p>
        </p:txBody>
      </p:sp>
    </p:spTree>
    <p:extLst>
      <p:ext uri="{BB962C8B-B14F-4D97-AF65-F5344CB8AC3E}">
        <p14:creationId xmlns:p14="http://schemas.microsoft.com/office/powerpoint/2010/main" val="2977896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Tip 2: Set up a ‘working’ group. </a:t>
            </a:r>
            <a:endParaRPr lang="en-GB" dirty="0"/>
          </a:p>
        </p:txBody>
      </p:sp>
      <p:sp>
        <p:nvSpPr>
          <p:cNvPr id="3" name="Content Placeholder 2"/>
          <p:cNvSpPr>
            <a:spLocks noGrp="1"/>
          </p:cNvSpPr>
          <p:nvPr>
            <p:ph idx="1"/>
          </p:nvPr>
        </p:nvSpPr>
        <p:spPr/>
        <p:txBody>
          <a:bodyPr/>
          <a:lstStyle/>
          <a:p>
            <a:endParaRPr lang="en-GB" dirty="0" smtClean="0"/>
          </a:p>
          <a:p>
            <a:r>
              <a:rPr lang="en-GB" dirty="0" smtClean="0"/>
              <a:t> Involve as many people as you can that can usefully contribute to the project.</a:t>
            </a:r>
          </a:p>
          <a:p>
            <a:r>
              <a:rPr lang="en-GB" dirty="0"/>
              <a:t>S</a:t>
            </a:r>
            <a:r>
              <a:rPr lang="en-GB" dirty="0" smtClean="0"/>
              <a:t>et terms of reference so the responsibilities are clear. </a:t>
            </a:r>
          </a:p>
          <a:p>
            <a:r>
              <a:rPr lang="en-GB" dirty="0" smtClean="0"/>
              <a:t>Make sure there are clear lines of authority and communication. </a:t>
            </a:r>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1932845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Tip 3:  Ensure there is an effective secretariat</a:t>
            </a:r>
            <a:endParaRPr lang="en-GB" dirty="0"/>
          </a:p>
        </p:txBody>
      </p:sp>
      <p:sp>
        <p:nvSpPr>
          <p:cNvPr id="3" name="Content Placeholder 2"/>
          <p:cNvSpPr>
            <a:spLocks noGrp="1"/>
          </p:cNvSpPr>
          <p:nvPr>
            <p:ph idx="1"/>
          </p:nvPr>
        </p:nvSpPr>
        <p:spPr/>
        <p:txBody>
          <a:bodyPr>
            <a:normAutofit fontScale="92500"/>
          </a:bodyPr>
          <a:lstStyle/>
          <a:p>
            <a:r>
              <a:rPr lang="en-GB" dirty="0" smtClean="0"/>
              <a:t>Accurate minutes.</a:t>
            </a:r>
          </a:p>
          <a:p>
            <a:pPr marL="0" indent="0">
              <a:buNone/>
            </a:pPr>
            <a:endParaRPr lang="en-GB" dirty="0" smtClean="0"/>
          </a:p>
          <a:p>
            <a:r>
              <a:rPr lang="en-GB" dirty="0" smtClean="0"/>
              <a:t>Clearly defined actions, that are followed up.</a:t>
            </a:r>
          </a:p>
          <a:p>
            <a:pPr marL="0" indent="0">
              <a:buNone/>
            </a:pPr>
            <a:endParaRPr lang="en-GB" dirty="0" smtClean="0"/>
          </a:p>
          <a:p>
            <a:r>
              <a:rPr lang="en-GB" dirty="0" smtClean="0"/>
              <a:t>Regular cycle of meetings – keep things moving. </a:t>
            </a:r>
          </a:p>
          <a:p>
            <a:endParaRPr lang="en-GB" dirty="0"/>
          </a:p>
          <a:p>
            <a:endParaRPr lang="en-GB" dirty="0" smtClean="0"/>
          </a:p>
          <a:p>
            <a:r>
              <a:rPr lang="en-GB" dirty="0" smtClean="0"/>
              <a:t>. </a:t>
            </a:r>
            <a:endParaRPr lang="en-GB" dirty="0"/>
          </a:p>
        </p:txBody>
      </p:sp>
    </p:spTree>
    <p:extLst>
      <p:ext uri="{BB962C8B-B14F-4D97-AF65-F5344CB8AC3E}">
        <p14:creationId xmlns:p14="http://schemas.microsoft.com/office/powerpoint/2010/main" val="152068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Tip 4:  Find the right skills</a:t>
            </a:r>
            <a:endParaRPr lang="en-GB" dirty="0"/>
          </a:p>
        </p:txBody>
      </p:sp>
      <p:sp>
        <p:nvSpPr>
          <p:cNvPr id="3" name="Content Placeholder 2"/>
          <p:cNvSpPr>
            <a:spLocks noGrp="1"/>
          </p:cNvSpPr>
          <p:nvPr>
            <p:ph idx="1"/>
          </p:nvPr>
        </p:nvSpPr>
        <p:spPr/>
        <p:txBody>
          <a:bodyPr/>
          <a:lstStyle/>
          <a:p>
            <a:r>
              <a:rPr lang="en-GB" dirty="0" smtClean="0"/>
              <a:t>Don’t use the usual suspects.</a:t>
            </a:r>
            <a:endParaRPr lang="en-GB" dirty="0"/>
          </a:p>
          <a:p>
            <a:endParaRPr lang="en-GB" dirty="0" smtClean="0"/>
          </a:p>
          <a:p>
            <a:r>
              <a:rPr lang="en-GB" dirty="0" smtClean="0"/>
              <a:t>Carry out a skills audit.</a:t>
            </a:r>
          </a:p>
          <a:p>
            <a:endParaRPr lang="en-GB" dirty="0"/>
          </a:p>
          <a:p>
            <a:r>
              <a:rPr lang="en-GB" dirty="0" smtClean="0"/>
              <a:t>Cast the net as widely as possible. </a:t>
            </a:r>
          </a:p>
        </p:txBody>
      </p:sp>
    </p:spTree>
    <p:extLst>
      <p:ext uri="{BB962C8B-B14F-4D97-AF65-F5344CB8AC3E}">
        <p14:creationId xmlns:p14="http://schemas.microsoft.com/office/powerpoint/2010/main" val="2449432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Tip 5: Write a good architects brief. </a:t>
            </a:r>
            <a:br>
              <a:rPr lang="en-GB" dirty="0" smtClean="0"/>
            </a:br>
            <a:endParaRPr lang="en-GB" dirty="0"/>
          </a:p>
        </p:txBody>
      </p:sp>
      <p:sp>
        <p:nvSpPr>
          <p:cNvPr id="3" name="Content Placeholder 2"/>
          <p:cNvSpPr>
            <a:spLocks noGrp="1"/>
          </p:cNvSpPr>
          <p:nvPr>
            <p:ph idx="1"/>
          </p:nvPr>
        </p:nvSpPr>
        <p:spPr/>
        <p:txBody>
          <a:bodyPr/>
          <a:lstStyle/>
          <a:p>
            <a:endParaRPr lang="en-GB" dirty="0" smtClean="0"/>
          </a:p>
          <a:p>
            <a:r>
              <a:rPr lang="en-GB" dirty="0" smtClean="0"/>
              <a:t>Take your time. </a:t>
            </a:r>
          </a:p>
          <a:p>
            <a:r>
              <a:rPr lang="en-GB" dirty="0" smtClean="0"/>
              <a:t>Base the brief on what your consultation has told you.</a:t>
            </a:r>
          </a:p>
          <a:p>
            <a:r>
              <a:rPr lang="en-GB" dirty="0" smtClean="0"/>
              <a:t>Check it with your </a:t>
            </a:r>
            <a:r>
              <a:rPr lang="en-GB" dirty="0" err="1" smtClean="0"/>
              <a:t>consultees</a:t>
            </a:r>
            <a:r>
              <a:rPr lang="en-GB" dirty="0" smtClean="0"/>
              <a:t> and check it again. </a:t>
            </a:r>
          </a:p>
          <a:p>
            <a:r>
              <a:rPr lang="en-GB" dirty="0" smtClean="0"/>
              <a:t>Check it out with an objective 3</a:t>
            </a:r>
            <a:r>
              <a:rPr lang="en-GB" baseline="30000" dirty="0" smtClean="0"/>
              <a:t>rd</a:t>
            </a:r>
            <a:r>
              <a:rPr lang="en-GB" dirty="0" smtClean="0"/>
              <a:t> party. </a:t>
            </a:r>
            <a:endParaRPr lang="en-GB" dirty="0"/>
          </a:p>
          <a:p>
            <a:endParaRPr lang="en-GB" dirty="0" smtClean="0"/>
          </a:p>
        </p:txBody>
      </p:sp>
    </p:spTree>
    <p:extLst>
      <p:ext uri="{BB962C8B-B14F-4D97-AF65-F5344CB8AC3E}">
        <p14:creationId xmlns:p14="http://schemas.microsoft.com/office/powerpoint/2010/main" val="2099819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Tip 6:  Write a business plan</a:t>
            </a:r>
            <a:br>
              <a:rPr lang="en-GB" dirty="0" smtClean="0"/>
            </a:br>
            <a:endParaRPr lang="en-GB" dirty="0"/>
          </a:p>
        </p:txBody>
      </p:sp>
      <p:sp>
        <p:nvSpPr>
          <p:cNvPr id="3" name="Content Placeholder 2"/>
          <p:cNvSpPr>
            <a:spLocks noGrp="1"/>
          </p:cNvSpPr>
          <p:nvPr>
            <p:ph idx="1"/>
          </p:nvPr>
        </p:nvSpPr>
        <p:spPr/>
        <p:txBody>
          <a:bodyPr/>
          <a:lstStyle/>
          <a:p>
            <a:endParaRPr lang="en-GB" dirty="0" smtClean="0"/>
          </a:p>
          <a:p>
            <a:r>
              <a:rPr lang="en-GB" dirty="0" smtClean="0"/>
              <a:t>Think about money!! </a:t>
            </a:r>
          </a:p>
          <a:p>
            <a:r>
              <a:rPr lang="en-GB" dirty="0" smtClean="0"/>
              <a:t>It’s what the funders will want to see.</a:t>
            </a:r>
          </a:p>
          <a:p>
            <a:r>
              <a:rPr lang="en-GB" dirty="0" smtClean="0"/>
              <a:t>Great for focussing the mind on project development. </a:t>
            </a:r>
          </a:p>
          <a:p>
            <a:r>
              <a:rPr lang="en-GB" dirty="0" smtClean="0"/>
              <a:t>Covers most elements you need to think about.</a:t>
            </a:r>
          </a:p>
          <a:p>
            <a:endParaRPr lang="en-GB" dirty="0"/>
          </a:p>
          <a:p>
            <a:endParaRPr lang="en-GB" dirty="0" smtClean="0"/>
          </a:p>
        </p:txBody>
      </p:sp>
    </p:spTree>
    <p:extLst>
      <p:ext uri="{BB962C8B-B14F-4D97-AF65-F5344CB8AC3E}">
        <p14:creationId xmlns:p14="http://schemas.microsoft.com/office/powerpoint/2010/main" val="359287527"/>
      </p:ext>
    </p:extLst>
  </p:cSld>
  <p:clrMapOvr>
    <a:masterClrMapping/>
  </p:clrMapOvr>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239</TotalTime>
  <Words>2835</Words>
  <Application>Microsoft Office PowerPoint</Application>
  <PresentationFormat>On-screen Show (4:3)</PresentationFormat>
  <Paragraphs>184</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Wendy Coombey Diocese of Hereford </vt:lpstr>
      <vt:lpstr>Community Partnership and Funding</vt:lpstr>
      <vt:lpstr>Not just about the Build!!</vt:lpstr>
      <vt:lpstr>Tip 1: Evidence of Need </vt:lpstr>
      <vt:lpstr>Tip 2: Set up a ‘working’ group. </vt:lpstr>
      <vt:lpstr>Tip 3:  Ensure there is an effective secretariat</vt:lpstr>
      <vt:lpstr>Tip 4:  Find the right skills</vt:lpstr>
      <vt:lpstr>Tip 5: Write a good architects brief.  </vt:lpstr>
      <vt:lpstr>Tip 6:  Write a business plan </vt:lpstr>
      <vt:lpstr>Tip 7:  Legalities</vt:lpstr>
      <vt:lpstr>Tip 8:  Communication</vt:lpstr>
      <vt:lpstr>Tip 9:  Governance</vt:lpstr>
      <vt:lpstr>Tip 10:  Learn from others</vt:lpstr>
      <vt:lpstr> Crossing the Threshold Community Development Approach to the Use of Church Buildings.    www.hereford.anglican.org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Wendy Coombey Diocese of Hereford</dc:title>
  <dc:creator>Wendy Coombey</dc:creator>
  <cp:lastModifiedBy>HRB</cp:lastModifiedBy>
  <cp:revision>18</cp:revision>
  <cp:lastPrinted>2013-02-18T15:31:03Z</cp:lastPrinted>
  <dcterms:created xsi:type="dcterms:W3CDTF">2013-02-14T09:29:35Z</dcterms:created>
  <dcterms:modified xsi:type="dcterms:W3CDTF">2015-07-02T10:54:24Z</dcterms:modified>
</cp:coreProperties>
</file>