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51" r:id="rId2"/>
    <p:sldId id="672" r:id="rId3"/>
    <p:sldId id="673" r:id="rId4"/>
    <p:sldId id="674" r:id="rId5"/>
    <p:sldId id="610" r:id="rId6"/>
    <p:sldId id="652" r:id="rId7"/>
    <p:sldId id="675" r:id="rId8"/>
    <p:sldId id="653" r:id="rId9"/>
    <p:sldId id="617" r:id="rId10"/>
    <p:sldId id="654" r:id="rId11"/>
    <p:sldId id="630" r:id="rId12"/>
    <p:sldId id="655" r:id="rId13"/>
    <p:sldId id="631" r:id="rId14"/>
    <p:sldId id="632" r:id="rId15"/>
    <p:sldId id="657" r:id="rId16"/>
    <p:sldId id="636" r:id="rId17"/>
    <p:sldId id="664" r:id="rId18"/>
    <p:sldId id="665" r:id="rId19"/>
    <p:sldId id="658" r:id="rId20"/>
    <p:sldId id="662" r:id="rId21"/>
    <p:sldId id="663" r:id="rId22"/>
    <p:sldId id="638" r:id="rId23"/>
    <p:sldId id="669" r:id="rId24"/>
    <p:sldId id="666" r:id="rId25"/>
    <p:sldId id="661" r:id="rId26"/>
    <p:sldId id="640" r:id="rId27"/>
    <p:sldId id="660" r:id="rId28"/>
    <p:sldId id="645" r:id="rId29"/>
    <p:sldId id="647" r:id="rId30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549">
          <p15:clr>
            <a:srgbClr val="A4A3A4"/>
          </p15:clr>
        </p15:guide>
        <p15:guide id="3" orient="horz" pos="2273">
          <p15:clr>
            <a:srgbClr val="A4A3A4"/>
          </p15:clr>
        </p15:guide>
        <p15:guide id="4" orient="horz" pos="2047">
          <p15:clr>
            <a:srgbClr val="A4A3A4"/>
          </p15:clr>
        </p15:guide>
        <p15:guide id="5" orient="horz" pos="771">
          <p15:clr>
            <a:srgbClr val="A4A3A4"/>
          </p15:clr>
        </p15:guide>
        <p15:guide id="6" orient="horz" pos="119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pos="2880">
          <p15:clr>
            <a:srgbClr val="A4A3A4"/>
          </p15:clr>
        </p15:guide>
        <p15:guide id="9" pos="385">
          <p15:clr>
            <a:srgbClr val="A4A3A4"/>
          </p15:clr>
        </p15:guide>
        <p15:guide id="10" pos="5658">
          <p15:clr>
            <a:srgbClr val="A4A3A4"/>
          </p15:clr>
        </p15:guide>
        <p15:guide id="11" pos="2767">
          <p15:clr>
            <a:srgbClr val="A4A3A4"/>
          </p15:clr>
        </p15:guide>
        <p15:guide id="12" pos="2993">
          <p15:clr>
            <a:srgbClr val="A4A3A4"/>
          </p15:clr>
        </p15:guide>
        <p15:guide id="13" pos="1944">
          <p15:clr>
            <a:srgbClr val="A4A3A4"/>
          </p15:clr>
        </p15:guide>
        <p15:guide id="14" pos="1888">
          <p15:clr>
            <a:srgbClr val="A4A3A4"/>
          </p15:clr>
        </p15:guide>
        <p15:guide id="15" pos="4071">
          <p15:clr>
            <a:srgbClr val="A4A3A4"/>
          </p15:clr>
        </p15:guide>
        <p15:guide id="16" pos="4127">
          <p15:clr>
            <a:srgbClr val="A4A3A4"/>
          </p15:clr>
        </p15:guide>
        <p15:guide id="17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B9D"/>
    <a:srgbClr val="73A4D0"/>
    <a:srgbClr val="00495E"/>
    <a:srgbClr val="A16B35"/>
    <a:srgbClr val="C78E55"/>
    <a:srgbClr val="E6E6E6"/>
    <a:srgbClr val="D7AE85"/>
    <a:srgbClr val="B97B3D"/>
    <a:srgbClr val="996633"/>
    <a:srgbClr val="E8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9" autoAdjust="0"/>
    <p:restoredTop sz="99771" autoAdjust="0"/>
  </p:normalViewPr>
  <p:slideViewPr>
    <p:cSldViewPr snapToObjects="1" showGuides="1">
      <p:cViewPr varScale="1">
        <p:scale>
          <a:sx n="74" d="100"/>
          <a:sy n="74" d="100"/>
        </p:scale>
        <p:origin x="1032" y="78"/>
      </p:cViewPr>
      <p:guideLst>
        <p:guide orient="horz" pos="2160"/>
        <p:guide orient="horz" pos="3549"/>
        <p:guide orient="horz" pos="2273"/>
        <p:guide orient="horz" pos="2047"/>
        <p:guide orient="horz" pos="771"/>
        <p:guide orient="horz" pos="119"/>
        <p:guide orient="horz" pos="4201"/>
        <p:guide pos="2880"/>
        <p:guide pos="385"/>
        <p:guide pos="5658"/>
        <p:guide pos="2767"/>
        <p:guide pos="2993"/>
        <p:guide pos="1944"/>
        <p:guide pos="1888"/>
        <p:guide pos="4071"/>
        <p:guide pos="4127"/>
        <p:guide pos="158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75" d="100"/>
          <a:sy n="75" d="100"/>
        </p:scale>
        <p:origin x="-4110" y="-294"/>
      </p:cViewPr>
      <p:guideLst>
        <p:guide orient="horz" pos="2141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15" y="2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algn="r"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6457119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15" y="6457119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algn="r"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36F541A-8AA3-4CF8-BB03-858647A81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2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15" y="2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>
            <a:lvl1pPr algn="r"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942" y="3227996"/>
            <a:ext cx="7944757" cy="30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6457119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15" y="6457119"/>
            <a:ext cx="4301975" cy="3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2" tIns="45566" rIns="91132" bIns="45566" numCol="1" anchor="b" anchorCtr="0" compatLnSpc="1">
            <a:prstTxWarp prst="textNoShape">
              <a:avLst/>
            </a:prstTxWarp>
          </a:bodyPr>
          <a:lstStyle>
            <a:lvl1pPr algn="r" defTabSz="911077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A02EA92-CCA7-40F8-B439-227A17731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2EA92-CCA7-40F8-B439-227A1773133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ndscape_Image PM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46090" y="6367978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75469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163248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8415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2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63514" y="-81389"/>
            <a:ext cx="9271030" cy="6939389"/>
          </a:xfrm>
          <a:prstGeom prst="rect">
            <a:avLst/>
          </a:prstGeom>
          <a:solidFill>
            <a:srgbClr val="0049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1216" y="998730"/>
            <a:ext cx="8680137" cy="5359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  <a:latin typeface="Gill Sans Std" pitchFamily="34" charset="0"/>
              </a:rPr>
              <a:t>Stephanie Norris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Gill Sans Std" pitchFamily="34" charset="0"/>
              </a:rPr>
              <a:t>Partner, Purcell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Gill Sans Std" pitchFamily="34" charset="0"/>
            </a:endParaRPr>
          </a:p>
          <a:p>
            <a:pPr algn="ctr"/>
            <a:endParaRPr lang="en-GB" sz="1600" dirty="0">
              <a:solidFill>
                <a:schemeClr val="bg1"/>
              </a:solidFill>
              <a:latin typeface="Gill Sans Std" pitchFamily="34" charset="0"/>
            </a:endParaRPr>
          </a:p>
          <a:p>
            <a:pPr algn="ctr"/>
            <a:endParaRPr lang="en-GB" sz="2200" dirty="0">
              <a:solidFill>
                <a:schemeClr val="bg1"/>
              </a:solidFill>
              <a:latin typeface="Gill Sans Std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Gill Sans Std" pitchFamily="34" charset="0"/>
              </a:rPr>
              <a:t>‘Getting Building Work Done’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Gill Sans Std" pitchFamily="34" charset="0"/>
            </a:endParaRPr>
          </a:p>
          <a:p>
            <a:pPr algn="ctr"/>
            <a:endParaRPr lang="en-GB" sz="1600" dirty="0">
              <a:solidFill>
                <a:schemeClr val="bg1"/>
              </a:solidFill>
              <a:latin typeface="Gill Sans Std" pitchFamily="34" charset="0"/>
            </a:endParaRPr>
          </a:p>
          <a:p>
            <a:pPr algn="ctr"/>
            <a:endParaRPr lang="en-GB" sz="1600" dirty="0">
              <a:solidFill>
                <a:schemeClr val="bg1"/>
              </a:solidFill>
              <a:latin typeface="Gill Sans Std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Gill Sans Std" pitchFamily="34" charset="0"/>
              </a:rPr>
              <a:t>HRBA/Purcell event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Gill Sans Std" pitchFamily="34" charset="0"/>
              </a:rPr>
              <a:t>09 June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42" y="5004175"/>
            <a:ext cx="772117" cy="13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354" y="548481"/>
            <a:ext cx="6975775" cy="650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BUILDING THE REST OF THE DESIGN TEAM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Services Engineer</a:t>
            </a:r>
          </a:p>
          <a:p>
            <a:endParaRPr lang="en-GB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Heating, Lighting,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Best to incorporate from Feasibility stage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Structural Engineer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Structural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Sometimes underground 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Either at early design stages or after Planning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Building Inspector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Local Authority vs Approved Inspector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828372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708443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6" y="843946"/>
            <a:ext cx="6076047" cy="50403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69" y="548481"/>
            <a:ext cx="6975775" cy="650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WHO ELSE MAY NEED TO BE INVOLVED?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Party Wall Surveyor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Building close to a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Foundations within 3 metres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Acoustic Engineer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For new worship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Concern over noise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Audio Visual Engineer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Is multi-media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Basic  AV can be through Services Engineer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26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69" y="640813"/>
            <a:ext cx="6975775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WHO ELSE MAY NEED TO BE INVOLVED?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Lighting Designer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Complex lighting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Creating particular effects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Kitchen Designer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Café or commercial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Environmental Health requirements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003161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6505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404" y="626072"/>
            <a:ext cx="6623537" cy="5076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THE RIBA STAGES</a:t>
            </a:r>
          </a:p>
          <a:p>
            <a:pPr defTabSz="913916">
              <a:defRPr/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20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20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20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309" y="4247539"/>
            <a:ext cx="8045050" cy="1794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RIBA Plan of Work 2013 revision</a:t>
            </a:r>
          </a:p>
          <a:p>
            <a:pPr fontAlgn="auto"/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Important to understand how the stages fit together and typical timescales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Actual building work in Stage 5 - </a:t>
            </a: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everything else is preparation!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6" y="998730"/>
            <a:ext cx="8128814" cy="333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41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7084431" cy="3726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88" y="548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569" y="413059"/>
            <a:ext cx="6975775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SO WHAT ARE THE STAGES?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0 – Strategic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Deciding whether or not you have a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Feasibility study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1 – Preparation and 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Commissioning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Statement of Need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2 – Concept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Sketch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Preliminary budget estimate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3 – Developed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Formal applications to statutory authorities</a:t>
            </a: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63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69" y="425370"/>
            <a:ext cx="6975775" cy="920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SO WHAT ARE THE STAGES?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4 – Technical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Coordination of design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Tendering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5 –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Building the building!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6 – Handover and Close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Receiving the completed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Defects period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Stage 7 –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Post-occupancy evaluation and reflection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992980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708443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760884"/>
            <a:ext cx="6931142" cy="5336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LEADERSHIP WITHIN THE CHURCH COMMUNITY, BRIEFING AND DECISION MAKING</a:t>
            </a: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Consultation</a:t>
            </a:r>
          </a:p>
          <a:p>
            <a:pPr lvl="0">
              <a:spcAft>
                <a:spcPts val="0"/>
              </a:spcAft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Wide discussion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With the PCC, congregation, wider user groups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Majority voice</a:t>
            </a:r>
          </a:p>
          <a:p>
            <a:pPr lvl="0">
              <a:spcAft>
                <a:spcPts val="0"/>
              </a:spcAft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Briefing</a:t>
            </a:r>
          </a:p>
          <a:p>
            <a:pPr lvl="0">
              <a:spcAft>
                <a:spcPts val="0"/>
              </a:spcAft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Clear and agreed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Considered against your needs and aims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Relevant for selection of architect and project brief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6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onisio\011\Staff Work Area\Stephanie work\HRBA Event London Feb 15\St Andrew's, Soham\P1020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/>
        </p:blipFill>
        <p:spPr bwMode="auto">
          <a:xfrm>
            <a:off x="-108520" y="-75398"/>
            <a:ext cx="9316035" cy="64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398225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onisio\011\Staff Work Area\Stephanie work\HRBA Event London Feb 15\St Andrew's, Soham\_DSC5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5" y="-486435"/>
            <a:ext cx="4558817" cy="68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Conisio\011\Staff Work Area\Stephanie work\HRBA Event London Feb 15\St Andrew's, Soham\_DSC5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-343062"/>
            <a:ext cx="4463482" cy="67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519668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187" y="726340"/>
            <a:ext cx="7561213" cy="58488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LEADERSHIP WITHIN THE CHURCH COMMUNITY, BRIEFING AND DECISION MAKING</a:t>
            </a: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Leadership and delegation</a:t>
            </a:r>
          </a:p>
          <a:p>
            <a:pPr lvl="0">
              <a:spcAft>
                <a:spcPts val="0"/>
              </a:spcAft>
            </a:pPr>
            <a:endParaRPr lang="en-US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Single client project manager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Easily contactable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Sense of authority and lines of communication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Demanding and important role</a:t>
            </a:r>
          </a:p>
          <a:p>
            <a:pPr lvl="0">
              <a:spcAft>
                <a:spcPts val="0"/>
              </a:spcAft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When is it appropriate to have a paid Project Manager?</a:t>
            </a:r>
          </a:p>
          <a:p>
            <a:pPr lvl="0">
              <a:spcAft>
                <a:spcPts val="0"/>
              </a:spcAft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Traditionally undertaken by architects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Helps define success criteria, monitor risk and </a:t>
            </a:r>
            <a:r>
              <a:rPr lang="en-US" sz="2000" dirty="0" err="1">
                <a:solidFill>
                  <a:srgbClr val="356B9D"/>
                </a:solidFill>
                <a:latin typeface="Gill Sans Std" pitchFamily="34" charset="0"/>
              </a:rPr>
              <a:t>programme</a:t>
            </a:r>
            <a:endParaRPr lang="en-US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6B9D"/>
                </a:solidFill>
                <a:latin typeface="Gill Sans Std" pitchFamily="34" charset="0"/>
              </a:rPr>
              <a:t>Good idea for certain size of project</a:t>
            </a:r>
          </a:p>
          <a:p>
            <a:pPr>
              <a:spcAft>
                <a:spcPts val="0"/>
              </a:spcAft>
            </a:pPr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20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20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20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653532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569" y="574746"/>
            <a:ext cx="69757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cap="all" dirty="0">
                <a:solidFill>
                  <a:srgbClr val="00495E"/>
                </a:solidFill>
                <a:latin typeface="Gill Sans Std" pitchFamily="34" charset="0"/>
              </a:rPr>
              <a:t>What should your inspecting architect or surveyor offer you?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Understanding of your building’s history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Sympathy with how you want to use 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Track record of understanding building defects and managing repair programmes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Track record of guiding alteration projects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Knowledge of the local consents processes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Knowledge of where to find specialist advice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Knows when archaeological advice will be needed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Knowledge of funding for church projects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Enthusiasm for working with your team</a:t>
            </a: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29803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Conisio\011\Staff Work Area\Stephanie work\HRBA Event London Feb 15\All Saints, Huntingdon\March 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b="3980"/>
          <a:stretch/>
        </p:blipFill>
        <p:spPr bwMode="auto">
          <a:xfrm>
            <a:off x="-108520" y="-69670"/>
            <a:ext cx="9373679" cy="64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274624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onisio\011\Staff Work Area\Stephanie work\HRBA Event London Feb 15\All Saints, Huntingdon\March 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"/>
          <a:stretch/>
        </p:blipFill>
        <p:spPr bwMode="auto">
          <a:xfrm>
            <a:off x="-108520" y="-10750"/>
            <a:ext cx="4655558" cy="63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1" y="-36385"/>
            <a:ext cx="4481990" cy="63907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6090" y="635432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6181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860422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708443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656692"/>
            <a:ext cx="756121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MANAGING THE CONSTRUCTION PROCESS</a:t>
            </a:r>
          </a:p>
          <a:p>
            <a:pPr defTabSz="913916">
              <a:defRPr/>
            </a:pP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Choosing the Right Builder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Huge impact on quality of completed project and experience of getting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References from previous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Ensure relevant experience in the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Ensure they have experience of projects of your size and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Carry out financial checks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Procurement and Tendering</a:t>
            </a:r>
          </a:p>
          <a:p>
            <a:endParaRPr lang="en-GB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Traditional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Choosing builder earlier on: </a:t>
            </a:r>
          </a:p>
          <a:p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     ‘Design and Build’ vs ‘Two Stage Tendering’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40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Conisio\011\Staff Work Area\Stephanie work\HRBA Event London Feb 15\Holy Trinity, Cambridge\IMG_31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7407" b="6889"/>
          <a:stretch/>
        </p:blipFill>
        <p:spPr bwMode="auto">
          <a:xfrm>
            <a:off x="-75625" y="-176669"/>
            <a:ext cx="4622663" cy="65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Conisio\011\Staff Work Area\Stephanie work\HRBA Event London Feb 15\Holy Trinity, Cambridge\IMG_31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-333" r="-371" b="7222"/>
          <a:stretch/>
        </p:blipFill>
        <p:spPr bwMode="auto">
          <a:xfrm>
            <a:off x="4662011" y="-176668"/>
            <a:ext cx="4533579" cy="65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97170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onisio\011\Staff Work Area\Stephanie work\HRBA Event London Feb 15\Holy Trinity, Cambridge\IMG_47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-507" r="2201" b="-282"/>
          <a:stretch/>
        </p:blipFill>
        <p:spPr bwMode="auto">
          <a:xfrm>
            <a:off x="4662009" y="-189430"/>
            <a:ext cx="4648553" cy="65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Conisio\011\Staff Work Area\Stephanie work\HRBA Event London Feb 15\Holy Trinity, Cambridge\Day ti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4538" r="1426" b="2130"/>
          <a:stretch/>
        </p:blipFill>
        <p:spPr bwMode="auto">
          <a:xfrm>
            <a:off x="-205256" y="-171400"/>
            <a:ext cx="4732251" cy="65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763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188" y="656692"/>
            <a:ext cx="756121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MANAGING THE CONSTRUCTION PROCESS</a:t>
            </a:r>
          </a:p>
          <a:p>
            <a:pPr defTabSz="913916">
              <a:defRPr/>
            </a:pP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Managing Change and Cost Control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Expected part of construction process – it happens!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Reasons for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Clear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Record changes in ‘as built’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Review and monitor budget regularly</a:t>
            </a: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826262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708443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751205"/>
            <a:ext cx="6436087" cy="54456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KEEPING THE TEAM WORKING TOGETHER FOR A SUCCESSFUL OUTCOME</a:t>
            </a: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defTabSz="913916">
              <a:defRPr/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Maintaining momentum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Beginning, middle, end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Key individuals driving the project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Client Ownership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Full engagement through all decision making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Managing Design Change 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Signing off processes for each stage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Reasons for change and implications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Keep overall goals in mind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77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188" y="751203"/>
            <a:ext cx="6436087" cy="54456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KEEPING THE TEAM WORKING TOGETHER FOR A SUCCESSFUL OUTCOME</a:t>
            </a:r>
            <a:endParaRPr lang="en-US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pPr defTabSz="913916">
              <a:defRPr/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Agreeing and maintaining a programme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Stick to it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To guide everyone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To focus fundraising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Establish regular pattern of meetings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Handover</a:t>
            </a:r>
          </a:p>
          <a:p>
            <a:pPr defTabSz="913916"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Celebrate and enjoy your vision!</a:t>
            </a: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 defTabSz="913916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20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20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20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20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479569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708443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" b="3249"/>
          <a:stretch/>
        </p:blipFill>
        <p:spPr bwMode="auto">
          <a:xfrm>
            <a:off x="-63515" y="-56316"/>
            <a:ext cx="9271030" cy="645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60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708443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US" sz="15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1982"/>
          <a:stretch/>
        </p:blipFill>
        <p:spPr bwMode="auto">
          <a:xfrm>
            <a:off x="-95420" y="-96181"/>
            <a:ext cx="9316035" cy="64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6090" y="6326895"/>
            <a:ext cx="926670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1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bstemp\AppData\Local\Microsoft\Windows\Temporary Internet Files\Content.Outlook\PPWRHUNA\rood screen 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19"/>
            <a:ext cx="4391979" cy="32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mbstemp\AppData\Local\Microsoft\Windows\Temporary Internet Files\Content.Outlook\PPWRHUNA\churchy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985"/>
            <a:ext cx="4391979" cy="30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mbstemp\AppData\Local\Microsoft\Windows\Temporary Internet Files\Content.Outlook\PPWRHUNA\S Aisle celing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82" y="-225024"/>
            <a:ext cx="4533718" cy="34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82" y="3311826"/>
            <a:ext cx="4533718" cy="30522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17312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bstemp\AppData\Local\Microsoft\Windows\Temporary Internet Files\Content.Outlook\PPWRHUNA\6 - Wallet prints - Soham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3385"/>
          <a:stretch/>
        </p:blipFill>
        <p:spPr bwMode="auto">
          <a:xfrm>
            <a:off x="4610281" y="3293984"/>
            <a:ext cx="4533719" cy="30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5" y="0"/>
            <a:ext cx="4453509" cy="317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82" y="0"/>
            <a:ext cx="4590480" cy="3175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5" y="3293985"/>
            <a:ext cx="4453508" cy="30767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52508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500" y="14363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569" y="542430"/>
            <a:ext cx="6975775" cy="646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CHOOSING  AN  ARCHITECT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The right architect – what are you looking for?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Core technical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Trust and personality fit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Ask for advice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DAC secretary or equivalent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Neighbouring parishes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Name of key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Experience - look at work elsewhere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Similar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Type of your project</a:t>
            </a: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12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569" y="571668"/>
            <a:ext cx="6975775" cy="582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CHOOSING  AN  ARCHITECT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Shortlisting and interview</a:t>
            </a:r>
          </a:p>
          <a:p>
            <a:pPr lvl="1"/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Technical and Design skills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Your inspecting architect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References and visits</a:t>
            </a:r>
          </a:p>
          <a:p>
            <a:pPr lvl="1"/>
            <a:endParaRPr lang="en-GB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Size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Availability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Day to day contact</a:t>
            </a:r>
          </a:p>
          <a:p>
            <a:endParaRPr lang="en-GB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Knowledge of churches and the planning processes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160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"/>
          <a:stretch/>
        </p:blipFill>
        <p:spPr>
          <a:xfrm>
            <a:off x="-18510" y="98631"/>
            <a:ext cx="9144000" cy="6030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83441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69" y="571668"/>
            <a:ext cx="6975775" cy="582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US" sz="2000" dirty="0">
                <a:solidFill>
                  <a:srgbClr val="00495E"/>
                </a:solidFill>
                <a:latin typeface="Gill Sans Std" pitchFamily="34" charset="0"/>
              </a:rPr>
              <a:t>CHOOSING  AN  ARCHITECT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Shortlisting and interview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Cost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Overall value not necessarily lowest cost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Fee for different parts of the service</a:t>
            </a:r>
          </a:p>
          <a:p>
            <a:endParaRPr lang="en-GB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Faith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Is it important for your project?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The retired architect on the PCC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Best use of their skills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70049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759" y="253415"/>
            <a:ext cx="384407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874" y="98630"/>
            <a:ext cx="5104211" cy="74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1223963"/>
            <a:ext cx="6076047" cy="2384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0119" tIns="40060" rIns="80119" bIns="40060"/>
          <a:lstStyle/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US" sz="1600" dirty="0">
              <a:solidFill>
                <a:srgbClr val="73A4D0"/>
              </a:solidFill>
              <a:latin typeface="Gill Sans Std" pitchFamily="34" charset="0"/>
            </a:endParaRPr>
          </a:p>
          <a:p>
            <a:pPr defTabSz="913916">
              <a:defRPr/>
            </a:pPr>
            <a:endParaRPr lang="en-GB" sz="1200" dirty="0">
              <a:latin typeface="Gill Sans Std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endParaRPr lang="en-GB" sz="1600" dirty="0">
              <a:solidFill>
                <a:srgbClr val="911120"/>
              </a:solidFill>
              <a:latin typeface="Verdana" pitchFamily="34" charset="0"/>
            </a:endParaRPr>
          </a:p>
          <a:p>
            <a:pPr defTabSz="913916">
              <a:defRPr/>
            </a:pPr>
            <a: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GB" sz="1200" kern="0" dirty="0">
                <a:solidFill>
                  <a:srgbClr val="911120"/>
                </a:solidFill>
                <a:latin typeface="Verdana" pitchFamily="34" charset="0"/>
                <a:ea typeface="+mj-ea"/>
                <a:cs typeface="+mj-cs"/>
              </a:rPr>
            </a:br>
            <a:endParaRPr lang="en-US" sz="1200" kern="0" dirty="0">
              <a:solidFill>
                <a:srgbClr val="91112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69" y="597723"/>
            <a:ext cx="69757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BUILDING THE REST OF THE DESIGN TEAM</a:t>
            </a:r>
          </a:p>
          <a:p>
            <a:endParaRPr lang="en-GB" sz="2000" dirty="0">
              <a:solidFill>
                <a:srgbClr val="00495E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CDM Principal Designer</a:t>
            </a:r>
          </a:p>
          <a:p>
            <a:endParaRPr lang="en-GB" sz="2000" dirty="0">
              <a:solidFill>
                <a:srgbClr val="356B9D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New CDM Regulations since 6</a:t>
            </a:r>
            <a:r>
              <a:rPr lang="en-GB" sz="2000" baseline="30000" dirty="0">
                <a:solidFill>
                  <a:srgbClr val="356B9D"/>
                </a:solidFill>
                <a:latin typeface="Gill Sans Std" pitchFamily="34" charset="0"/>
              </a:rPr>
              <a:t>th</a:t>
            </a: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 April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Deals with H&amp;S compliance	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r>
              <a:rPr lang="en-GB" sz="2000" dirty="0">
                <a:solidFill>
                  <a:srgbClr val="00495E"/>
                </a:solidFill>
                <a:latin typeface="Gill Sans Std" pitchFamily="34" charset="0"/>
              </a:rPr>
              <a:t>Quantity Surveyor</a:t>
            </a:r>
          </a:p>
          <a:p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Importance of an initial budget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56B9D"/>
                </a:solidFill>
                <a:latin typeface="Gill Sans Std" pitchFamily="34" charset="0"/>
              </a:rPr>
              <a:t>Full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  <a:p>
            <a:endParaRPr lang="en-GB" dirty="0">
              <a:solidFill>
                <a:srgbClr val="73A4D0"/>
              </a:solidFill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6090" y="6326895"/>
            <a:ext cx="9239765" cy="522485"/>
          </a:xfrm>
          <a:prstGeom prst="rect">
            <a:avLst/>
          </a:prstGeom>
          <a:solidFill>
            <a:srgbClr val="00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6434386"/>
            <a:ext cx="1255152" cy="2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54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aj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10223</TotalTime>
  <Words>762</Words>
  <Application>Microsoft Office PowerPoint</Application>
  <PresentationFormat>On-screen Show (4:3)</PresentationFormat>
  <Paragraphs>465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Gill Sans Std</vt:lpstr>
      <vt:lpstr>Lucida Console</vt:lpstr>
      <vt:lpstr>Trajan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Purcell Miller Tritton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Template Presentations</dc:title>
  <dc:creator>michaelashelton</dc:creator>
  <cp:lastModifiedBy>Rebecca</cp:lastModifiedBy>
  <cp:revision>851</cp:revision>
  <cp:lastPrinted>2015-02-16T13:25:30Z</cp:lastPrinted>
  <dcterms:created xsi:type="dcterms:W3CDTF">2006-10-31T09:36:46Z</dcterms:created>
  <dcterms:modified xsi:type="dcterms:W3CDTF">2016-06-10T15:35:27Z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ractor Address">
    <vt:lpwstr/>
  </property>
  <property fmtid="{D5CDD505-2E9C-101B-9397-08002B2CF9AE}" pid="3" name="Contractor">
    <vt:lpwstr/>
  </property>
  <property fmtid="{D5CDD505-2E9C-101B-9397-08002B2CF9AE}" pid="4" name="Employer Address">
    <vt:lpwstr/>
  </property>
  <property fmtid="{D5CDD505-2E9C-101B-9397-08002B2CF9AE}" pid="5" name="Employer">
    <vt:lpwstr/>
  </property>
  <property fmtid="{D5CDD505-2E9C-101B-9397-08002B2CF9AE}" pid="6" name="Works Address">
    <vt:lpwstr/>
  </property>
  <property fmtid="{D5CDD505-2E9C-101B-9397-08002B2CF9AE}" pid="7" name="Works">
    <vt:lpwstr/>
  </property>
  <property fmtid="{D5CDD505-2E9C-101B-9397-08002B2CF9AE}" pid="8" name="ContactAddress">
    <vt:lpwstr/>
  </property>
  <property fmtid="{D5CDD505-2E9C-101B-9397-08002B2CF9AE}" pid="9" name="ContactCompany">
    <vt:lpwstr/>
  </property>
  <property fmtid="{D5CDD505-2E9C-101B-9397-08002B2CF9AE}" pid="10" name="ContactEmailAddress">
    <vt:lpwstr/>
  </property>
  <property fmtid="{D5CDD505-2E9C-101B-9397-08002B2CF9AE}" pid="11" name="ContactFax">
    <vt:lpwstr/>
  </property>
  <property fmtid="{D5CDD505-2E9C-101B-9397-08002B2CF9AE}" pid="12" name="ContactFirstName">
    <vt:lpwstr/>
  </property>
  <property fmtid="{D5CDD505-2E9C-101B-9397-08002B2CF9AE}" pid="13" name="ContactJobRole">
    <vt:lpwstr/>
  </property>
  <property fmtid="{D5CDD505-2E9C-101B-9397-08002B2CF9AE}" pid="14" name="ContactLastName">
    <vt:lpwstr/>
  </property>
  <property fmtid="{D5CDD505-2E9C-101B-9397-08002B2CF9AE}" pid="15" name="ContactTitle">
    <vt:lpwstr/>
  </property>
  <property fmtid="{D5CDD505-2E9C-101B-9397-08002B2CF9AE}" pid="16" name="ContactWorkNumber">
    <vt:lpwstr/>
  </property>
  <property fmtid="{D5CDD505-2E9C-101B-9397-08002B2CF9AE}" pid="17" name="PROJECT">
    <vt:lpwstr>London Marketing - Presentations</vt:lpwstr>
  </property>
  <property fmtid="{D5CDD505-2E9C-101B-9397-08002B2CF9AE}" pid="18" name="JobNumber">
    <vt:lpwstr>600002</vt:lpwstr>
  </property>
  <property fmtid="{D5CDD505-2E9C-101B-9397-08002B2CF9AE}" pid="19" name="Author">
    <vt:lpwstr>Vanessa Martins</vt:lpwstr>
  </property>
  <property fmtid="{D5CDD505-2E9C-101B-9397-08002B2CF9AE}" pid="20" name="LongDate">
    <vt:lpwstr>23 April 2008</vt:lpwstr>
  </property>
</Properties>
</file>