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6" r:id="rId2"/>
    <p:sldId id="257" r:id="rId3"/>
    <p:sldId id="326" r:id="rId4"/>
    <p:sldId id="325" r:id="rId5"/>
    <p:sldId id="328" r:id="rId6"/>
    <p:sldId id="306" r:id="rId7"/>
    <p:sldId id="329" r:id="rId8"/>
    <p:sldId id="261" r:id="rId9"/>
  </p:sldIdLst>
  <p:sldSz cx="9144000" cy="6858000" type="screen4x3"/>
  <p:notesSz cx="6742113" cy="9872663"/>
  <p:embeddedFontLst>
    <p:embeddedFont>
      <p:font typeface="Verdana" panose="020B0604030504040204" pitchFamily="34" charset="0"/>
      <p:regular r:id="rId12"/>
      <p:bold r:id="rId13"/>
      <p:italic r:id="rId14"/>
      <p:boldItalic r:id="rId15"/>
    </p:embeddedFont>
    <p:embeddedFont>
      <p:font typeface="Palatino Linotype" panose="02040502050505030304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53"/>
    <a:srgbClr val="BC6464"/>
    <a:srgbClr val="783434"/>
    <a:srgbClr val="595959"/>
    <a:srgbClr val="A64848"/>
    <a:srgbClr val="5C928F"/>
    <a:srgbClr val="D94343"/>
    <a:srgbClr val="B75959"/>
    <a:srgbClr val="E9C9B5"/>
    <a:srgbClr val="F0C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9" autoAdjust="0"/>
    <p:restoredTop sz="76967" autoAdjust="0"/>
  </p:normalViewPr>
  <p:slideViewPr>
    <p:cSldViewPr>
      <p:cViewPr varScale="1">
        <p:scale>
          <a:sx n="57" d="100"/>
          <a:sy n="57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635" cy="494028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04" y="0"/>
            <a:ext cx="2921635" cy="494028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r">
              <a:defRPr sz="1200"/>
            </a:lvl1pPr>
          </a:lstStyle>
          <a:p>
            <a:fld id="{740DBBAB-549E-45DF-95FD-5BFB7DDC4782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058"/>
            <a:ext cx="2921635" cy="494027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04" y="9377058"/>
            <a:ext cx="2921635" cy="494027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r">
              <a:defRPr sz="1200"/>
            </a:lvl1pPr>
          </a:lstStyle>
          <a:p>
            <a:fld id="{AC13CDB6-C3E6-47A2-9B0E-11532C041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58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635" cy="494028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04" y="0"/>
            <a:ext cx="2921635" cy="494028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r">
              <a:defRPr sz="1200"/>
            </a:lvl1pPr>
          </a:lstStyle>
          <a:p>
            <a:fld id="{B9017ADD-B321-478D-A14E-0192E92AF705}" type="datetimeFigureOut">
              <a:rPr lang="en-GB" smtClean="0"/>
              <a:pPr/>
              <a:t>10/06/2016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9" tIns="45405" rIns="90809" bIns="4540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739" y="4689318"/>
            <a:ext cx="5394635" cy="4443092"/>
          </a:xfrm>
          <a:prstGeom prst="rect">
            <a:avLst/>
          </a:prstGeom>
        </p:spPr>
        <p:txBody>
          <a:bodyPr vert="horz" lIns="90809" tIns="45405" rIns="90809" bIns="454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058"/>
            <a:ext cx="2921635" cy="494027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04" y="9377058"/>
            <a:ext cx="2921635" cy="494027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r">
              <a:defRPr sz="1200"/>
            </a:lvl1pPr>
          </a:lstStyle>
          <a:p>
            <a:fld id="{68BC8139-0E2F-4AF4-9853-48E0985505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5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8139-0E2F-4AF4-9853-48E09855053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830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8139-0E2F-4AF4-9853-48E09855053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16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15E8-F785-44DD-A957-D06A2DAA93D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14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15E8-F785-44DD-A957-D06A2DAA93D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137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15E8-F785-44DD-A957-D06A2DAA93D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65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15E8-F785-44DD-A957-D06A2DAA93D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12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615E8-F785-44DD-A957-D06A2DAA93D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42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3D6D-5904-465B-AA3C-5BECC74F49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89F1-0FA8-4291-A271-99B70BE5D2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C8981-40FB-44A4-BB48-25005B2546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6F32B-7D6C-4A9A-AF93-ED22FB7FA0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B7A2-6A49-438E-96B6-C3E059007B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1363D-A10D-4BE7-8B7E-CA3418BB0B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3EC8B-5E43-4BF1-94AD-F51A4FCCF1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8E01C-6611-48C9-9CDD-1B7812DFC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0536D-D68B-417E-A1F2-275CDC4CEC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C7588-882A-41BD-8249-974B51CD6C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4BEDC-49E6-45DA-9829-56264B230B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Palatino Linotype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Palatino Linotype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7DC2207-9858-4531-AA22-DF571DD447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78" r:id="rId12"/>
    <p:sldLayoutId id="2147483679" r:id="rId13"/>
  </p:sldLayoutIdLst>
  <p:transition spd="med" advClick="0" advTm="30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Palatino Linotype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>
          <a:solidFill>
            <a:schemeClr val="tx1"/>
          </a:solidFill>
          <a:latin typeface="Palatino Linotyp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chemeClr val="tx1"/>
          </a:solidFill>
          <a:latin typeface="Palatino Linotype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>
          <a:solidFill>
            <a:schemeClr val="tx1"/>
          </a:solidFill>
          <a:latin typeface="Palatino Linotype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Palatino Linotype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Palatino Linotype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360000" y="3469195"/>
            <a:ext cx="4356016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  <a:defRPr/>
            </a:pPr>
            <a:r>
              <a:rPr lang="en-GB" sz="2500" b="1" kern="0" dirty="0" smtClean="0">
                <a:solidFill>
                  <a:srgbClr val="C00000"/>
                </a:solidFill>
                <a:latin typeface="Verdana" pitchFamily="34" charset="0"/>
                <a:ea typeface="+mj-ea"/>
                <a:cs typeface="+mj-cs"/>
              </a:rPr>
              <a:t>Nigel Mills</a:t>
            </a:r>
            <a:endParaRPr kumimoji="0" lang="en-GB" sz="25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  <a:defRPr/>
            </a:pPr>
            <a:r>
              <a:rPr lang="en-GB" sz="1600" b="1" kern="0" dirty="0" smtClean="0">
                <a:solidFill>
                  <a:srgbClr val="C00000"/>
                </a:solidFill>
                <a:latin typeface="Verdana" pitchFamily="34" charset="0"/>
                <a:ea typeface="+mj-ea"/>
                <a:cs typeface="+mj-cs"/>
              </a:rPr>
              <a:t>Grants and Development Officer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National</a:t>
            </a:r>
            <a:r>
              <a:rPr kumimoji="0" lang="en-GB" sz="16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Churches Trust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6525345"/>
            <a:ext cx="334786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50" dirty="0" smtClean="0">
                <a:solidFill>
                  <a:srgbClr val="A64848"/>
                </a:solidFill>
                <a:latin typeface="Verdana" pitchFamily="34" charset="0"/>
              </a:rPr>
              <a:t>Registered Charity Number: 1119845</a:t>
            </a:r>
            <a:endParaRPr lang="en-GB" sz="1250" dirty="0">
              <a:solidFill>
                <a:srgbClr val="A64848"/>
              </a:solidFill>
              <a:latin typeface="Verdana" pitchFamily="34" charset="0"/>
            </a:endParaRPr>
          </a:p>
        </p:txBody>
      </p:sp>
      <p:pic>
        <p:nvPicPr>
          <p:cNvPr id="6" name="Picture 3" descr="G:\LOGOS\KCA Logo\KCA PMS4525-bei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697413"/>
            <a:ext cx="1801812" cy="2160587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117" y="44624"/>
            <a:ext cx="4750896" cy="6332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000" y="548680"/>
            <a:ext cx="4356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VIABILITY AND DEVELOPMENT GRANTS PILOT</a:t>
            </a:r>
            <a:endParaRPr lang="en-GB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13"/>
          <p:cNvSpPr>
            <a:spLocks noChangeArrowheads="1"/>
          </p:cNvSpPr>
          <p:nvPr/>
        </p:nvSpPr>
        <p:spPr bwMode="auto">
          <a:xfrm>
            <a:off x="179512" y="188640"/>
            <a:ext cx="8784976" cy="4392488"/>
          </a:xfrm>
          <a:prstGeom prst="roundRect">
            <a:avLst>
              <a:gd name="adj" fmla="val 16667"/>
            </a:avLst>
          </a:prstGeom>
          <a:solidFill>
            <a:srgbClr val="C00000">
              <a:alpha val="54902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323528" y="476672"/>
            <a:ext cx="8424936" cy="296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250"/>
              </a:lnSpc>
              <a:spcAft>
                <a:spcPts val="1000"/>
              </a:spcAft>
            </a:pPr>
            <a:r>
              <a:rPr lang="en-US" sz="2000" dirty="0" smtClean="0">
                <a:solidFill>
                  <a:srgbClr val="C00000"/>
                </a:solidFill>
                <a:latin typeface="Verdana" pitchFamily="34" charset="0"/>
              </a:rPr>
              <a:t>NATIONAL CHURCHES TRUST</a:t>
            </a:r>
          </a:p>
          <a:p>
            <a:pPr>
              <a:lnSpc>
                <a:spcPts val="2250"/>
              </a:lnSpc>
              <a:spcAft>
                <a:spcPts val="1000"/>
              </a:spcAft>
            </a:pPr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</a:rPr>
              <a:t>The National Churches Trust is the only national, independent, non-profit </a:t>
            </a:r>
            <a:r>
              <a:rPr lang="en-US" sz="1500" dirty="0" err="1" smtClean="0">
                <a:solidFill>
                  <a:schemeClr val="bg1"/>
                </a:solidFill>
                <a:latin typeface="Verdana" pitchFamily="34" charset="0"/>
              </a:rPr>
              <a:t>organisation</a:t>
            </a:r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</a:rPr>
              <a:t> dedicated to promoting and supporting church buildings of historic, architectural and community value across the United Kingdom.</a:t>
            </a:r>
          </a:p>
          <a:p>
            <a:pPr>
              <a:lnSpc>
                <a:spcPts val="2250"/>
              </a:lnSpc>
              <a:spcAft>
                <a:spcPts val="1000"/>
              </a:spcAft>
            </a:pPr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</a:rPr>
              <a:t>We offer support, advice and funding to Christian places of worship of all denominations..</a:t>
            </a:r>
          </a:p>
          <a:p>
            <a:pPr>
              <a:lnSpc>
                <a:spcPts val="2250"/>
              </a:lnSpc>
              <a:spcAft>
                <a:spcPts val="1000"/>
              </a:spcAft>
            </a:pPr>
            <a:r>
              <a:rPr lang="en-US" sz="1500" dirty="0" smtClean="0">
                <a:solidFill>
                  <a:schemeClr val="bg1"/>
                </a:solidFill>
                <a:latin typeface="Verdana" pitchFamily="34" charset="0"/>
              </a:rPr>
              <a:t>For information on all of our activities please visit www.nationalchurchestrust.org</a:t>
            </a:r>
          </a:p>
          <a:p>
            <a:pPr>
              <a:lnSpc>
                <a:spcPts val="2250"/>
              </a:lnSpc>
              <a:spcAft>
                <a:spcPts val="1000"/>
              </a:spcAft>
            </a:pPr>
            <a:endParaRPr lang="en-US" sz="175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26" name="Picture 2" descr="N:\PHOTOGRAPHS For Use\Maltby St Bartholomew (MSB)\Maltby St Bartholomew 0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395536" y="404664"/>
            <a:ext cx="5256584" cy="452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spcAft>
                <a:spcPts val="1000"/>
              </a:spcAft>
            </a:pPr>
            <a:r>
              <a:rPr lang="en-US" sz="1250" b="1" dirty="0" smtClean="0">
                <a:solidFill>
                  <a:srgbClr val="C00000"/>
                </a:solidFill>
                <a:latin typeface="Verdana" pitchFamily="34" charset="0"/>
              </a:rPr>
              <a:t>Introduction</a:t>
            </a:r>
            <a:endParaRPr lang="en-US" sz="1250" dirty="0">
              <a:solidFill>
                <a:schemeClr val="accent6"/>
              </a:solidFill>
              <a:latin typeface="Verdana" pitchFamily="34" charset="0"/>
            </a:endParaRPr>
          </a:p>
          <a:p>
            <a:pPr>
              <a:lnSpc>
                <a:spcPts val="2250"/>
              </a:lnSpc>
              <a:spcAft>
                <a:spcPts val="1000"/>
              </a:spcAft>
            </a:pPr>
            <a:r>
              <a:rPr lang="en-GB" sz="1250" dirty="0" smtClean="0">
                <a:latin typeface="Verdana" pitchFamily="34" charset="0"/>
              </a:rPr>
              <a:t>Churches often struggle to development funding bids to the Heritage Lottery Fund and other major grant funders, especially during the early project development phase. Some of the issues include:</a:t>
            </a:r>
          </a:p>
          <a:p>
            <a:pPr marL="285750" indent="-285750">
              <a:lnSpc>
                <a:spcPts val="225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50" dirty="0" smtClean="0">
                <a:latin typeface="Verdana" pitchFamily="34" charset="0"/>
              </a:rPr>
              <a:t>Identifying the cause of a problem</a:t>
            </a:r>
          </a:p>
          <a:p>
            <a:pPr marL="285750" indent="-285750">
              <a:lnSpc>
                <a:spcPts val="225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50" dirty="0" smtClean="0">
                <a:latin typeface="Verdana" pitchFamily="34" charset="0"/>
              </a:rPr>
              <a:t>Preparing architectural specifications to RIBA Stage 1</a:t>
            </a:r>
          </a:p>
          <a:p>
            <a:pPr marL="285750" indent="-285750">
              <a:lnSpc>
                <a:spcPts val="225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50" dirty="0" smtClean="0">
                <a:latin typeface="Verdana" pitchFamily="34" charset="0"/>
              </a:rPr>
              <a:t>Proposing a competitive programme of learning and public engagement events</a:t>
            </a:r>
          </a:p>
          <a:p>
            <a:pPr marL="285750" indent="-285750">
              <a:lnSpc>
                <a:spcPts val="225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50" dirty="0" smtClean="0">
                <a:latin typeface="Verdana" pitchFamily="34" charset="0"/>
              </a:rPr>
              <a:t>Demonstrating the viability of their business planning</a:t>
            </a:r>
          </a:p>
          <a:p>
            <a:pPr marL="285750" indent="-285750">
              <a:lnSpc>
                <a:spcPts val="225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50" dirty="0" smtClean="0">
                <a:latin typeface="Verdana" pitchFamily="34" charset="0"/>
              </a:rPr>
              <a:t>Finding people to help with all the above.</a:t>
            </a:r>
          </a:p>
          <a:p>
            <a:pPr>
              <a:lnSpc>
                <a:spcPts val="2250"/>
              </a:lnSpc>
              <a:spcAft>
                <a:spcPts val="1000"/>
              </a:spcAft>
            </a:pPr>
            <a:endParaRPr lang="en-GB" sz="1250" dirty="0">
              <a:latin typeface="Verdana" pitchFamily="34" charset="0"/>
            </a:endParaRPr>
          </a:p>
        </p:txBody>
      </p:sp>
      <p:pic>
        <p:nvPicPr>
          <p:cNvPr id="18" name="Picture 2" descr="N:\PHOTOGRAPHS For Use\Anston St James (ASJ)\Anston St James 0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188640"/>
            <a:ext cx="2952328" cy="6463979"/>
          </a:xfrm>
          <a:prstGeom prst="roundRect">
            <a:avLst/>
          </a:prstGeom>
          <a:noFill/>
        </p:spPr>
      </p:pic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143508" y="4934109"/>
            <a:ext cx="5688632" cy="130320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2468" y="5009816"/>
            <a:ext cx="5328592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spcAft>
                <a:spcPts val="1000"/>
              </a:spcAft>
            </a:pPr>
            <a:r>
              <a:rPr lang="en-US" sz="1250" dirty="0" smtClean="0">
                <a:solidFill>
                  <a:schemeClr val="bg1"/>
                </a:solidFill>
                <a:latin typeface="Verdana" pitchFamily="34" charset="0"/>
              </a:rPr>
              <a:t>Architectural Heritage Fund provide grants to building preservation trusts (BPTs) to fund the above, but do not award development or viability grants to churches.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roject Manager\Desktop\WORK\NCT Images\Derbyshire, REPTON, St Wystan #002.jpg"/>
          <p:cNvPicPr>
            <a:picLocks noChangeAspect="1" noChangeArrowheads="1"/>
          </p:cNvPicPr>
          <p:nvPr/>
        </p:nvPicPr>
        <p:blipFill>
          <a:blip r:embed="rId3" cstate="screen"/>
          <a:srcRect l="2770" r="39525" b="4944"/>
          <a:stretch>
            <a:fillRect/>
          </a:stretch>
        </p:blipFill>
        <p:spPr bwMode="auto">
          <a:xfrm>
            <a:off x="6012160" y="188640"/>
            <a:ext cx="2952328" cy="6465600"/>
          </a:xfrm>
          <a:prstGeom prst="roundRect">
            <a:avLst/>
          </a:prstGeom>
          <a:noFill/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395536" y="404664"/>
            <a:ext cx="5256584" cy="325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spcAft>
                <a:spcPts val="1000"/>
              </a:spcAft>
            </a:pPr>
            <a:r>
              <a:rPr lang="en-US" sz="1250" b="1" dirty="0" smtClean="0">
                <a:solidFill>
                  <a:srgbClr val="C00000"/>
                </a:solidFill>
                <a:latin typeface="Verdana" pitchFamily="34" charset="0"/>
              </a:rPr>
              <a:t>Project Viability/Development Grants</a:t>
            </a:r>
          </a:p>
          <a:p>
            <a:pPr>
              <a:lnSpc>
                <a:spcPts val="2250"/>
              </a:lnSpc>
              <a:spcAft>
                <a:spcPts val="1000"/>
              </a:spcAft>
            </a:pPr>
            <a:r>
              <a:rPr lang="en-GB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I</a:t>
            </a: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ntended </a:t>
            </a:r>
            <a:r>
              <a:rPr lang="en-GB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to support churches to become more sustainable </a:t>
            </a: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through:</a:t>
            </a:r>
          </a:p>
          <a:p>
            <a:pPr marL="174625" indent="-174625">
              <a:lnSpc>
                <a:spcPts val="225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the </a:t>
            </a:r>
            <a:r>
              <a:rPr lang="en-GB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diagnosis of issues affecting the </a:t>
            </a: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church</a:t>
            </a:r>
          </a:p>
          <a:p>
            <a:pPr marL="174625" indent="-174625">
              <a:lnSpc>
                <a:spcPts val="225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testing </a:t>
            </a:r>
            <a:r>
              <a:rPr lang="en-GB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the viability of proposed solutions to improve </a:t>
            </a: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sustainability</a:t>
            </a:r>
          </a:p>
          <a:p>
            <a:pPr marL="174625" indent="-174625">
              <a:lnSpc>
                <a:spcPts val="225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and </a:t>
            </a:r>
            <a:r>
              <a:rPr lang="en-GB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the development of guiding policies and plans that will be implemented through an application to the Heritage Lottery Fund or other large church heritage funders.</a:t>
            </a:r>
            <a:endParaRPr lang="en-US" sz="125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Project Manager\Desktop\WORK\NCT Images\Herefordshire, HOARWITHY, St Catherine (Matthew Seward 2011) #002.jpg"/>
          <p:cNvPicPr>
            <a:picLocks noChangeAspect="1" noChangeArrowheads="1"/>
          </p:cNvPicPr>
          <p:nvPr/>
        </p:nvPicPr>
        <p:blipFill>
          <a:blip r:embed="rId3" cstate="print"/>
          <a:srcRect l="11646" r="20143"/>
          <a:stretch>
            <a:fillRect/>
          </a:stretch>
        </p:blipFill>
        <p:spPr bwMode="auto">
          <a:xfrm>
            <a:off x="6012160" y="188640"/>
            <a:ext cx="2952328" cy="6465600"/>
          </a:xfrm>
          <a:prstGeom prst="roundRect">
            <a:avLst/>
          </a:prstGeom>
          <a:noFill/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395536" y="404664"/>
            <a:ext cx="5256584" cy="443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spcAft>
                <a:spcPts val="1000"/>
              </a:spcAft>
            </a:pPr>
            <a:r>
              <a:rPr lang="en-US" sz="1250" b="1" dirty="0">
                <a:solidFill>
                  <a:srgbClr val="C00000"/>
                </a:solidFill>
                <a:latin typeface="Verdana" pitchFamily="34" charset="0"/>
              </a:rPr>
              <a:t>Project Viability </a:t>
            </a:r>
            <a:r>
              <a:rPr lang="en-US" sz="1250" b="1" dirty="0" smtClean="0">
                <a:solidFill>
                  <a:srgbClr val="C00000"/>
                </a:solidFill>
                <a:latin typeface="Verdana" pitchFamily="34" charset="0"/>
              </a:rPr>
              <a:t>Grants</a:t>
            </a:r>
          </a:p>
          <a:p>
            <a:pPr marL="174625" indent="-174625">
              <a:lnSpc>
                <a:spcPts val="225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Diagnose problems affecting the church to identify a suitable solution (e.g. HAR category C churches – slow decay, no solution found)</a:t>
            </a:r>
          </a:p>
          <a:p>
            <a:pPr marL="174625" indent="-174625">
              <a:lnSpc>
                <a:spcPts val="225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An </a:t>
            </a:r>
            <a:r>
              <a:rPr lang="en-GB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assessment of the viability of new facilities, sustainability models, or new services ahead of a potential application to key </a:t>
            </a: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funders</a:t>
            </a:r>
          </a:p>
          <a:p>
            <a:pPr marL="174625" indent="-174625">
              <a:lnSpc>
                <a:spcPts val="225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Enable </a:t>
            </a:r>
            <a:r>
              <a:rPr lang="en-GB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churches to explore the evidence of need for a suggested use, or uses, for their church and the sustainability of that use</a:t>
            </a:r>
            <a:endParaRPr lang="en-US" sz="125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174625" indent="-174625">
              <a:lnSpc>
                <a:spcPts val="225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Churches will need </a:t>
            </a:r>
            <a:r>
              <a:rPr lang="en-GB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to </a:t>
            </a: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produce </a:t>
            </a:r>
            <a:r>
              <a:rPr lang="en-GB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 project viability report following the format recommended by either the Architectural Heritage Fund or the Heritage Lottery Fund</a:t>
            </a:r>
            <a:endParaRPr lang="en-US" sz="125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298035" y="5391418"/>
            <a:ext cx="5210069" cy="86409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8055" y="5391418"/>
            <a:ext cx="5328592" cy="6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spcAft>
                <a:spcPts val="1000"/>
              </a:spcAft>
            </a:pPr>
            <a:r>
              <a:rPr lang="en-US" sz="1250" dirty="0" smtClean="0">
                <a:solidFill>
                  <a:schemeClr val="bg1"/>
                </a:solidFill>
                <a:latin typeface="Verdana" pitchFamily="34" charset="0"/>
              </a:rPr>
              <a:t>Grants of up to £3,000, with a 50% match funding requirement.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95536" y="404664"/>
            <a:ext cx="4464496" cy="410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spcAft>
                <a:spcPts val="1000"/>
              </a:spcAft>
            </a:pPr>
            <a:r>
              <a:rPr lang="en-US" sz="1250" b="1" dirty="0">
                <a:solidFill>
                  <a:srgbClr val="C00000"/>
                </a:solidFill>
                <a:latin typeface="Verdana" pitchFamily="34" charset="0"/>
              </a:rPr>
              <a:t>Project Development </a:t>
            </a:r>
            <a:r>
              <a:rPr lang="en-US" sz="1250" b="1" dirty="0" smtClean="0">
                <a:solidFill>
                  <a:srgbClr val="C00000"/>
                </a:solidFill>
                <a:latin typeface="Verdana" pitchFamily="34" charset="0"/>
              </a:rPr>
              <a:t>Grants</a:t>
            </a:r>
          </a:p>
          <a:p>
            <a:pPr marL="285750" indent="-285750">
              <a:lnSpc>
                <a:spcPts val="225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Funding for preparing </a:t>
            </a:r>
            <a:r>
              <a:rPr lang="en-GB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the detailed application documents required by large funders such as the Heritage Lottery </a:t>
            </a: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Fund</a:t>
            </a:r>
          </a:p>
          <a:p>
            <a:pPr marL="285750" indent="-285750">
              <a:lnSpc>
                <a:spcPts val="225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Business planning to build on the viability appraisal</a:t>
            </a:r>
          </a:p>
          <a:p>
            <a:pPr marL="285750" indent="-285750">
              <a:lnSpc>
                <a:spcPts val="225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Condition surveys, costings and architectural plans to RIBA Stage 1</a:t>
            </a:r>
          </a:p>
          <a:p>
            <a:pPr marL="285750" indent="-285750">
              <a:lnSpc>
                <a:spcPts val="225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Outline activity plan</a:t>
            </a:r>
          </a:p>
          <a:p>
            <a:pPr marL="285750" indent="-285750">
              <a:lnSpc>
                <a:spcPts val="225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 Project Manager</a:t>
            </a:r>
            <a:endParaRPr lang="en-US" sz="1250" dirty="0" smtClean="0">
              <a:solidFill>
                <a:srgbClr val="783434"/>
              </a:solidFill>
              <a:latin typeface="Verdana" pitchFamily="34" charset="0"/>
            </a:endParaRPr>
          </a:p>
          <a:p>
            <a:pPr>
              <a:lnSpc>
                <a:spcPts val="2250"/>
              </a:lnSpc>
              <a:spcAft>
                <a:spcPts val="1000"/>
              </a:spcAft>
            </a:pPr>
            <a:endParaRPr lang="en-US" sz="125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pic>
        <p:nvPicPr>
          <p:cNvPr id="10242" name="Picture 2" descr="N:\PHOTOGRAPHS For Use\Wentworth Old Holy Trinity (WOHT)\Wentworth Old Holy Trinity 154.jpg"/>
          <p:cNvPicPr>
            <a:picLocks noChangeAspect="1" noChangeArrowheads="1"/>
          </p:cNvPicPr>
          <p:nvPr/>
        </p:nvPicPr>
        <p:blipFill>
          <a:blip r:embed="rId3" cstate="screen"/>
          <a:srcRect l="1" r="17818"/>
          <a:stretch>
            <a:fillRect/>
          </a:stretch>
        </p:blipFill>
        <p:spPr bwMode="auto">
          <a:xfrm>
            <a:off x="5940152" y="188640"/>
            <a:ext cx="2952328" cy="6465600"/>
          </a:xfrm>
          <a:prstGeom prst="round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589240"/>
            <a:ext cx="5688061" cy="865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733256"/>
            <a:ext cx="518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Grants of </a:t>
            </a:r>
            <a:r>
              <a:rPr lang="en-GB" sz="12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 £3,000-£10,000, </a:t>
            </a:r>
            <a:r>
              <a:rPr lang="en-GB" sz="12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a 50% match funding requirement.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roject Manager\Desktop\WORK\NCT Images\Hampshire, ROMSEY, Abbey (Brian Woodruffe 2007) #010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188640"/>
            <a:ext cx="2952329" cy="6465600"/>
          </a:xfrm>
          <a:prstGeom prst="roundRect">
            <a:avLst/>
          </a:prstGeom>
          <a:noFill/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395536" y="404664"/>
            <a:ext cx="5256584" cy="677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spcAft>
                <a:spcPts val="1000"/>
              </a:spcAft>
            </a:pPr>
            <a:r>
              <a:rPr lang="en-US" sz="1250" b="1" dirty="0" smtClean="0">
                <a:solidFill>
                  <a:srgbClr val="C00000"/>
                </a:solidFill>
                <a:latin typeface="Verdana" pitchFamily="34" charset="0"/>
              </a:rPr>
              <a:t>Pilot launch</a:t>
            </a:r>
          </a:p>
          <a:p>
            <a:pPr marL="174625" indent="-174625">
              <a:lnSpc>
                <a:spcPts val="225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Programme opened 1 June, deadline 12 September, decisions notified December 2016</a:t>
            </a:r>
          </a:p>
          <a:p>
            <a:pPr marL="174625" indent="-174625">
              <a:lnSpc>
                <a:spcPts val="225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Budget of £60,000</a:t>
            </a:r>
          </a:p>
          <a:p>
            <a:pPr marL="174625" indent="-174625">
              <a:lnSpc>
                <a:spcPts val="225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Anticipate awarding 10 grants</a:t>
            </a:r>
          </a:p>
          <a:p>
            <a:pPr marL="174625" indent="-174625">
              <a:lnSpc>
                <a:spcPts val="225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GB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Applications are welcome from any Christian place of worship in the United Kingdom. </a:t>
            </a:r>
            <a:endParaRPr lang="en-GB" sz="125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>
              <a:lnSpc>
                <a:spcPts val="2250"/>
              </a:lnSpc>
              <a:spcAft>
                <a:spcPts val="1000"/>
              </a:spcAft>
            </a:pPr>
            <a:r>
              <a:rPr lang="en-GB" sz="1250" b="1" dirty="0" smtClean="0">
                <a:solidFill>
                  <a:srgbClr val="C00000"/>
                </a:solidFill>
                <a:latin typeface="Verdana" pitchFamily="34" charset="0"/>
              </a:rPr>
              <a:t>Assessments</a:t>
            </a:r>
          </a:p>
          <a:p>
            <a:pPr>
              <a:lnSpc>
                <a:spcPts val="2250"/>
              </a:lnSpc>
              <a:spcAft>
                <a:spcPts val="1000"/>
              </a:spcAft>
            </a:pPr>
            <a:r>
              <a:rPr lang="en-GB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When we assess your application, we will consider the following:</a:t>
            </a:r>
          </a:p>
          <a:p>
            <a:pPr marL="285750" indent="-285750">
              <a:lnSpc>
                <a:spcPts val="225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Why </a:t>
            </a:r>
            <a:r>
              <a:rPr lang="en-GB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is an NCT grant </a:t>
            </a: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required?</a:t>
            </a:r>
          </a:p>
          <a:p>
            <a:pPr marL="285750" indent="-285750">
              <a:lnSpc>
                <a:spcPts val="225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Is </a:t>
            </a:r>
            <a:r>
              <a:rPr lang="en-GB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the project well </a:t>
            </a: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planned?</a:t>
            </a:r>
          </a:p>
          <a:p>
            <a:pPr marL="285750" indent="-285750">
              <a:lnSpc>
                <a:spcPts val="225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Is </a:t>
            </a:r>
            <a:r>
              <a:rPr lang="en-GB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the project financially </a:t>
            </a: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realistic?</a:t>
            </a:r>
          </a:p>
          <a:p>
            <a:pPr marL="285750" indent="-285750">
              <a:lnSpc>
                <a:spcPts val="225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Will </a:t>
            </a:r>
            <a:r>
              <a:rPr lang="en-GB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the capital project be </a:t>
            </a: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sustainable?</a:t>
            </a:r>
          </a:p>
          <a:p>
            <a:pPr marL="285750" indent="-285750">
              <a:lnSpc>
                <a:spcPts val="225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How </a:t>
            </a:r>
            <a:r>
              <a:rPr lang="en-GB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urgent is the project?</a:t>
            </a:r>
          </a:p>
          <a:p>
            <a:pPr>
              <a:lnSpc>
                <a:spcPts val="2250"/>
              </a:lnSpc>
              <a:spcAft>
                <a:spcPts val="1000"/>
              </a:spcAft>
            </a:pPr>
            <a:endParaRPr lang="en-GB" sz="125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174625" indent="-174625">
              <a:lnSpc>
                <a:spcPts val="225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en-GB" sz="125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6237312"/>
            <a:ext cx="5328592" cy="346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spcAft>
                <a:spcPts val="1000"/>
              </a:spcAft>
            </a:pPr>
            <a:r>
              <a:rPr lang="en-US" sz="1250" dirty="0" smtClean="0">
                <a:solidFill>
                  <a:schemeClr val="bg1"/>
                </a:solidFill>
                <a:latin typeface="Verdana" pitchFamily="34" charset="0"/>
              </a:rPr>
              <a:t>Once you’ve done it, you can do it again and again!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Project Manager\My Documents\Dropbox\NCT Working\New_logo Pantone 1795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1" y="0"/>
            <a:ext cx="4283969" cy="6472188"/>
          </a:xfrm>
          <a:prstGeom prst="rect">
            <a:avLst/>
          </a:prstGeom>
          <a:noFill/>
        </p:spPr>
      </p:pic>
      <p:pic>
        <p:nvPicPr>
          <p:cNvPr id="7" name="Picture 3" descr="G:\LOGOS\KCA Logo\KCA PMS4525-bei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697413"/>
            <a:ext cx="1801812" cy="21605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96136" y="6525345"/>
            <a:ext cx="334786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50" dirty="0" smtClean="0">
                <a:solidFill>
                  <a:srgbClr val="A64848"/>
                </a:solidFill>
                <a:latin typeface="Verdana" pitchFamily="34" charset="0"/>
              </a:rPr>
              <a:t>Registered Charity Number: 1119845</a:t>
            </a:r>
            <a:endParaRPr lang="en-GB" sz="1250" dirty="0">
              <a:solidFill>
                <a:srgbClr val="A64848"/>
              </a:solidFill>
              <a:latin typeface="Verdan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95536" y="404664"/>
            <a:ext cx="4104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For more information: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95536" y="1047600"/>
            <a:ext cx="5184576" cy="222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  <a:defRPr/>
            </a:pPr>
            <a:r>
              <a:rPr lang="en-GB" sz="2000" b="1" kern="0" dirty="0" smtClean="0">
                <a:solidFill>
                  <a:srgbClr val="C00000"/>
                </a:solidFill>
                <a:latin typeface="Verdana" pitchFamily="34" charset="0"/>
                <a:ea typeface="+mj-ea"/>
                <a:cs typeface="+mj-cs"/>
              </a:rPr>
              <a:t>Nigel Mills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  <a:defRPr/>
            </a:pPr>
            <a:r>
              <a:rPr lang="en-GB" sz="2000" b="1" kern="0" dirty="0" smtClean="0">
                <a:solidFill>
                  <a:srgbClr val="C00000"/>
                </a:solidFill>
                <a:latin typeface="Verdana" pitchFamily="34" charset="0"/>
                <a:ea typeface="+mj-ea"/>
                <a:cs typeface="+mj-cs"/>
              </a:rPr>
              <a:t>Grants and Development Officer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  <a:defRPr/>
            </a:pPr>
            <a:endParaRPr lang="en-GB" sz="2000" b="1" kern="0" dirty="0" smtClean="0">
              <a:solidFill>
                <a:srgbClr val="C00000"/>
              </a:solidFill>
              <a:latin typeface="Verdana" pitchFamily="34" charset="0"/>
              <a:ea typeface="+mj-ea"/>
              <a:cs typeface="+mj-cs"/>
            </a:endParaRPr>
          </a:p>
          <a:p>
            <a:pPr>
              <a:lnSpc>
                <a:spcPts val="2250"/>
              </a:lnSpc>
              <a:spcAft>
                <a:spcPts val="0"/>
              </a:spcAft>
            </a:pPr>
            <a:r>
              <a:rPr lang="en-GB" sz="1500" dirty="0" smtClean="0">
                <a:solidFill>
                  <a:srgbClr val="C00000"/>
                </a:solidFill>
                <a:latin typeface="Verdana" pitchFamily="34" charset="0"/>
              </a:rPr>
              <a:t>07702812406</a:t>
            </a:r>
          </a:p>
          <a:p>
            <a:pPr>
              <a:lnSpc>
                <a:spcPts val="2250"/>
              </a:lnSpc>
              <a:spcAft>
                <a:spcPts val="0"/>
              </a:spcAft>
            </a:pPr>
            <a:r>
              <a:rPr lang="en-GB" sz="1500" dirty="0">
                <a:solidFill>
                  <a:srgbClr val="C00000"/>
                </a:solidFill>
                <a:latin typeface="Verdana" pitchFamily="34" charset="0"/>
              </a:rPr>
              <a:t>n</a:t>
            </a:r>
            <a:r>
              <a:rPr lang="en-GB" sz="1500" dirty="0" smtClean="0">
                <a:solidFill>
                  <a:srgbClr val="C00000"/>
                </a:solidFill>
                <a:latin typeface="Verdana" pitchFamily="34" charset="0"/>
              </a:rPr>
              <a:t>igel.mills@nationalchurchestrust.org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  <a:defRPr/>
            </a:pPr>
            <a:r>
              <a:rPr kumimoji="0" lang="en-GB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www.nationalchurchestrust.org</a:t>
            </a:r>
          </a:p>
        </p:txBody>
      </p:sp>
    </p:spTree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4974</TotalTime>
  <Words>533</Words>
  <Application>Microsoft Office PowerPoint</Application>
  <PresentationFormat>On-screen Show (4:3)</PresentationFormat>
  <Paragraphs>64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Verdana</vt:lpstr>
      <vt:lpstr>Palatino Linotype</vt:lpstr>
      <vt:lpstr>Arial</vt:lpstr>
      <vt:lpstr>Calibri</vt:lpstr>
      <vt:lpstr>NCT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Brunswick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nsei2298</dc:creator>
  <cp:lastModifiedBy>Rebecca</cp:lastModifiedBy>
  <cp:revision>291</cp:revision>
  <dcterms:created xsi:type="dcterms:W3CDTF">2010-06-28T10:15:52Z</dcterms:created>
  <dcterms:modified xsi:type="dcterms:W3CDTF">2016-06-10T15:53:57Z</dcterms:modified>
</cp:coreProperties>
</file>