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35"/>
  </p:notesMasterIdLst>
  <p:sldIdLst>
    <p:sldId id="344" r:id="rId3"/>
    <p:sldId id="443" r:id="rId4"/>
    <p:sldId id="444" r:id="rId5"/>
    <p:sldId id="445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0" r:id="rId21"/>
    <p:sldId id="462" r:id="rId22"/>
    <p:sldId id="463" r:id="rId23"/>
    <p:sldId id="464" r:id="rId24"/>
    <p:sldId id="465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473" r:id="rId33"/>
    <p:sldId id="47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2"/>
    <a:srgbClr val="3D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9360-47B8-435A-A640-28A6AB814C12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F3E60-27A4-4EE2-B161-2B64BC77B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89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2988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E6C6A1-C922-40AC-8CF9-C358E9D82B81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17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35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4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638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324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248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26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606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37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31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03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10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33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955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98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43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03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00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2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13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92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222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35B1B-6256-4D5D-B8F8-8CF4D413B79B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E66FB-6C66-4C72-907B-A33CBB8E5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21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2AF8D-7E6F-4CFF-8BFA-707B3152D01E}" type="datetimeFigureOut">
              <a:rPr lang="en-GB" smtClean="0"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DBF53-32AD-4FB6-ACBE-76ED1FD339C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ounded Rectangle 8"/>
          <p:cNvSpPr/>
          <p:nvPr userDrawn="1"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634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://www.tudorplace.com.ar/OGLE.ht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tudorplace.com.ar/OGLE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787332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Gill Sans Std Light" pitchFamily="34" charset="0"/>
              </a:rPr>
              <a:t>CHRIS COTTON</a:t>
            </a:r>
          </a:p>
          <a:p>
            <a:pPr algn="ctr"/>
            <a:endParaRPr lang="en-GB" sz="3200" dirty="0">
              <a:latin typeface="Gill Sans Std Light" pitchFamily="34" charset="0"/>
            </a:endParaRPr>
          </a:p>
          <a:p>
            <a:pPr algn="ctr"/>
            <a:r>
              <a:rPr lang="en-GB" sz="3200" dirty="0">
                <a:latin typeface="Gill Sans Std Light" pitchFamily="34" charset="0"/>
              </a:rPr>
              <a:t>PARTNER</a:t>
            </a:r>
          </a:p>
          <a:p>
            <a:pPr algn="ctr"/>
            <a:r>
              <a:rPr lang="en-GB" sz="3200" dirty="0">
                <a:latin typeface="Gill Sans Std Light" pitchFamily="34" charset="0"/>
              </a:rPr>
              <a:t>PURCELL</a:t>
            </a:r>
          </a:p>
        </p:txBody>
      </p:sp>
      <p:pic>
        <p:nvPicPr>
          <p:cNvPr id="7" name="Picture 4" descr="C:\Conisio\002\Projects\A00071 - Communications Team\A00076 - Events\2013\HRBA seminar Sept-Oct 2013\Invite\Links\hrba logo at 6800 pixels wide-B&amp;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51437"/>
            <a:ext cx="325731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4283"/>
            <a:ext cx="2808311" cy="5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062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0" y="720145"/>
            <a:ext cx="7758010" cy="548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60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000465" y="4476298"/>
            <a:ext cx="7143071" cy="161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2804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0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The story is told through the inspirational people who have loved and made these buildings</a:t>
            </a:r>
          </a:p>
          <a:p>
            <a:pPr algn="ctr" defTabSz="1042804" eaLnBrk="1" hangingPunct="1">
              <a:spcBef>
                <a:spcPct val="0"/>
              </a:spcBef>
              <a:buFontTx/>
              <a:buNone/>
              <a:defRPr/>
            </a:pPr>
            <a:endParaRPr lang="en-GB" altLang="en-US" sz="2000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1042804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0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GREAT PROJECTS NEED CREATIVE AND DETERMINED LEADERSHIP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6" t="23222" r="54106" b="25905"/>
          <a:stretch>
            <a:fillRect/>
          </a:stretch>
        </p:blipFill>
        <p:spPr bwMode="auto">
          <a:xfrm>
            <a:off x="261995" y="873541"/>
            <a:ext cx="1766084" cy="261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Diana Blackett dt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/>
          <a:stretch>
            <a:fillRect/>
          </a:stretch>
        </p:blipFill>
        <p:spPr bwMode="auto">
          <a:xfrm>
            <a:off x="2294145" y="873541"/>
            <a:ext cx="1957489" cy="26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www.tudorplace.com.ar/images/Ogle,John(Sir)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21" y="873540"/>
            <a:ext cx="2242561" cy="269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3156" r="10248"/>
          <a:stretch>
            <a:fillRect/>
          </a:stretch>
        </p:blipFill>
        <p:spPr bwMode="auto">
          <a:xfrm>
            <a:off x="6981532" y="873541"/>
            <a:ext cx="1962919" cy="272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47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5153681"/>
            <a:ext cx="9144000" cy="102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1702" eaLnBrk="1" hangingPunct="1">
              <a:spcBef>
                <a:spcPct val="0"/>
              </a:spcBef>
              <a:buNone/>
              <a:defRPr/>
            </a:pPr>
            <a:endParaRPr lang="en-GB" altLang="en-US" sz="2052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052" dirty="0" err="1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Rev’d</a:t>
            </a:r>
            <a:r>
              <a:rPr lang="en-GB" altLang="en-US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 E. SIDNEY SAVAGE’S Great Abbey Restoration 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Archt. TEMPLE MOORE c.1908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60" y="441861"/>
            <a:ext cx="6836280" cy="488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31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0" y="866752"/>
            <a:ext cx="8302361" cy="512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615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Hexham Abbey Lecture Oct 2015 IHBC\photos\Revd Savage and Temple Moores Church\Hexham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80" y="625121"/>
            <a:ext cx="5480155" cy="554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424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Hexham Abbey Lecture Oct 2015 IHBC\photos\Revd Savage and Temple Moores Church\Hexham-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19" y="473083"/>
            <a:ext cx="3878326" cy="581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:\Hexham Abbey Lecture Oct 2015 IHBC\photos\Revd Savage and Temple Moores Church\DSCF18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2867" b="3415"/>
          <a:stretch>
            <a:fillRect/>
          </a:stretch>
        </p:blipFill>
        <p:spPr bwMode="auto">
          <a:xfrm>
            <a:off x="323081" y="596614"/>
            <a:ext cx="4014075" cy="569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507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Hexham Abbey Lecture Oct 2015 IHBC\photos\21 c intervention\Hexham-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27" y="645484"/>
            <a:ext cx="5480156" cy="549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963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-20362" y="5103456"/>
            <a:ext cx="9144001" cy="134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The Great ‘Madame’ DIANA BEAUMONT 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ABBEY HOUSE c. 1792-1831 Archt. J Dobson</a:t>
            </a:r>
          </a:p>
        </p:txBody>
      </p:sp>
      <p:pic>
        <p:nvPicPr>
          <p:cNvPr id="22531" name="Picture 6" descr="Diana Blackett d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86" y="466296"/>
            <a:ext cx="4232629" cy="496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050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Hexham Abbey Lecture Oct 2015 IHBC\photos\Diana Beaumont's  Abbey House 17\DSCF5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8" y="565392"/>
            <a:ext cx="7635837" cy="572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04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Hexham Abbey Lecture Oct 2015 IHBC\photos\Diana Beaumont's  Abbey House 17\Hexham-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2" y="469011"/>
            <a:ext cx="5849390" cy="585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1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-2248"/>
          <a:stretch>
            <a:fillRect/>
          </a:stretch>
        </p:blipFill>
        <p:spPr bwMode="auto">
          <a:xfrm rot="16320000">
            <a:off x="842996" y="-1926946"/>
            <a:ext cx="7838103" cy="10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833781"/>
            <a:ext cx="9620477" cy="14742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539"/>
          </a:p>
        </p:txBody>
      </p: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-38010" y="5399387"/>
            <a:ext cx="4610010" cy="134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HEXHAM ABBEY PROJECT</a:t>
            </a:r>
          </a:p>
          <a:p>
            <a:pPr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Case Study</a:t>
            </a:r>
          </a:p>
        </p:txBody>
      </p:sp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4695531" y="5858215"/>
            <a:ext cx="4684671" cy="71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1368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CHRISTOPHER  COTTON </a:t>
            </a:r>
            <a:r>
              <a:rPr lang="en-GB" altLang="en-US" sz="102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RIBA AABC </a:t>
            </a:r>
          </a:p>
          <a:p>
            <a:pPr algn="just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1368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Abbey Architect, HEXHAM</a:t>
            </a:r>
          </a:p>
          <a:p>
            <a:pPr algn="just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1368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PURCELL: ARCHITECTS, HERITAGE CONSULTANTS</a:t>
            </a:r>
            <a:endParaRPr lang="en-GB" altLang="en-US" sz="1368" baseline="30000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37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Hexham Abbey Lecture Oct 2015 IHBC\photos\DSC_0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2" y="781232"/>
            <a:ext cx="8220912" cy="55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735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Hexham Abbey Lecture Oct 2015 IHBC\photos\Diana Beaumont's  Abbey House 17\Hexham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7" y="781232"/>
            <a:ext cx="7851677" cy="523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461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5153682"/>
            <a:ext cx="9144000" cy="134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SIR REGINALD CARNABY’S FORTIFIED HOUSE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c. 1539</a:t>
            </a:r>
          </a:p>
        </p:txBody>
      </p:sp>
      <p:pic>
        <p:nvPicPr>
          <p:cNvPr id="28675" name="Picture 4" descr="http://www.tudorplace.com.ar/images/Ogle,John(Sir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99" y="1150467"/>
            <a:ext cx="3403208" cy="409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C:\Hexham Abbey Lecture Oct 2015 IHBC\photos\Sir Reginald Carnaby's Fortifed House\DSCF1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t="24529" r="32034" b="3284"/>
          <a:stretch>
            <a:fillRect/>
          </a:stretch>
        </p:blipFill>
        <p:spPr bwMode="auto">
          <a:xfrm>
            <a:off x="4941236" y="1150467"/>
            <a:ext cx="3571536" cy="409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753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Hexham Abbey Lecture Oct 2015 IHBC\photos\DSC_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5" y="657700"/>
            <a:ext cx="6004143" cy="401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C:\Hexham Abbey Lecture Oct 2015 IHBC\photos\DSC_0184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17" y="3072662"/>
            <a:ext cx="5038974" cy="337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170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Hexham Abbey Lecture Oct 2015 IHBC\photos\Sir Reginald Carnaby's Fortifed House\Hexham-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48" y="554531"/>
            <a:ext cx="5560247" cy="55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Hexham Abbey Lecture Oct 2015 IHBC\photos\Sir Reginald Carnaby's Fortifed House\P1030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0" y="426928"/>
            <a:ext cx="7942628" cy="595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049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Hexham Abbey Lecture Oct 2015 IHBC\photos\21 c intervention\Hexham-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36" y="657700"/>
            <a:ext cx="3776515" cy="566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 descr="C:\Hexham Abbey Lecture Oct 2015 IHBC\photos\21 c intervention\P1030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7" y="627836"/>
            <a:ext cx="4224485" cy="56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303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09052" y="5463187"/>
            <a:ext cx="8672954" cy="92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THE MEDIAEVAL MONASTIC BUILDINGS 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&amp; PRIOR LESCHMAN c. 1470-90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"/>
          <a:stretch>
            <a:fillRect/>
          </a:stretch>
        </p:blipFill>
        <p:spPr bwMode="auto">
          <a:xfrm>
            <a:off x="2421748" y="678063"/>
            <a:ext cx="4247562" cy="466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07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Hexham Abbey Lecture Oct 2015 IHBC\photos\The Mediaeval Monastary\Great Hall Ballroom\Great Hall Ballroom archaeology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0" y="535528"/>
            <a:ext cx="7881542" cy="591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55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C:\Hexham Abbey Lecture Oct 2015 IHBC\photos\The Mediaeval Monastary\Hexham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70" y="447291"/>
            <a:ext cx="4433537" cy="596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C:\Hexham Abbey Lecture Oct 2015 IHBC\photos\The Mediaeval Monastary\P1000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9547" b="2161"/>
          <a:stretch>
            <a:fillRect/>
          </a:stretch>
        </p:blipFill>
        <p:spPr bwMode="auto">
          <a:xfrm>
            <a:off x="261995" y="447291"/>
            <a:ext cx="3940770" cy="596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831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Hexham Abbey Lecture Oct 2015 IHBC\photos\The Mediaeval Monastary\Hexham-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31" y="539600"/>
            <a:ext cx="4201407" cy="56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C:\Hexham Abbey Lecture Oct 2015 IHBC\photos\The Mediaeval Monastary\DSCF2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5" y="657700"/>
            <a:ext cx="4140321" cy="55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87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9" y="2122424"/>
            <a:ext cx="3078770" cy="416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32" y="596614"/>
            <a:ext cx="2771979" cy="449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570143" y="260648"/>
            <a:ext cx="47219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Hexham Abbey: 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a Parish Church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a Place of Worship Prayer &amp; Mission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a Community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Heritage, Culture &amp; Tourism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the Heart of the Town   </a:t>
            </a:r>
            <a:endParaRPr lang="en-GB" altLang="en-US" baseline="30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5557532" y="5430608"/>
            <a:ext cx="36217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alt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Project Objective: </a:t>
            </a:r>
          </a:p>
          <a:p>
            <a:pPr eaLnBrk="1" hangingPunct="1"/>
            <a:r>
              <a:rPr lang="en-GB" alt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To Support the Life and </a:t>
            </a:r>
          </a:p>
          <a:p>
            <a:pPr eaLnBrk="1" hangingPunct="1"/>
            <a:r>
              <a:rPr lang="en-GB" alt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Mission of the Church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2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conisio\015\Projects\232457 Hexham Abbey\32 Photos\2013-11-06 Site Visit 2\P101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68" y="553175"/>
            <a:ext cx="3543029" cy="472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1" y="553175"/>
            <a:ext cx="2152967" cy="58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56147" y="5707534"/>
            <a:ext cx="4572000" cy="72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91702">
              <a:defRPr/>
            </a:pPr>
            <a:r>
              <a:rPr lang="en-GB" altLang="en-US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Did we find St Wilfred’s </a:t>
            </a:r>
          </a:p>
          <a:p>
            <a:pPr algn="ctr" defTabSz="891702">
              <a:defRPr/>
            </a:pPr>
            <a:r>
              <a:rPr lang="en-GB" altLang="en-US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Benedictine Monastery?</a:t>
            </a:r>
          </a:p>
        </p:txBody>
      </p:sp>
    </p:spTree>
    <p:extLst>
      <p:ext uri="{BB962C8B-B14F-4D97-AF65-F5344CB8AC3E}">
        <p14:creationId xmlns:p14="http://schemas.microsoft.com/office/powerpoint/2010/main" val="3292303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09052" y="5433323"/>
            <a:ext cx="8672954" cy="4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solidFill>
                <a:schemeClr val="tx1">
                  <a:lumMod val="75000"/>
                </a:schemeClr>
              </a:solidFill>
              <a:latin typeface="Palatino Linotype" pitchFamily="18" charset="0"/>
              <a:cs typeface="Arial" charset="0"/>
            </a:endParaRPr>
          </a:p>
        </p:txBody>
      </p:sp>
      <p:pic>
        <p:nvPicPr>
          <p:cNvPr id="37891" name="Picture 3" descr="C:\Hexham Abbey Lecture Oct 2015 IHBC\photos\Bishop Bless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5" y="965850"/>
            <a:ext cx="3999143" cy="533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58425" y="4048691"/>
            <a:ext cx="4572000" cy="2302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91702">
              <a:defRPr/>
            </a:pPr>
            <a:r>
              <a:rPr lang="en-GB" altLang="en-US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September 2014</a:t>
            </a:r>
          </a:p>
          <a:p>
            <a:pPr algn="ctr" defTabSz="891702">
              <a:defRPr/>
            </a:pPr>
            <a:r>
              <a:rPr lang="en-GB" altLang="en-US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The Celebration and Blessing </a:t>
            </a:r>
          </a:p>
          <a:p>
            <a:pPr algn="ctr" defTabSz="891702">
              <a:defRPr/>
            </a:pPr>
            <a:r>
              <a:rPr lang="en-GB" altLang="en-US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by the  </a:t>
            </a:r>
          </a:p>
          <a:p>
            <a:pPr algn="ctr" defTabSz="891702">
              <a:defRPr/>
            </a:pPr>
            <a:r>
              <a:rPr lang="en-GB" altLang="en-US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The Bishop of Newcastle</a:t>
            </a:r>
          </a:p>
          <a:p>
            <a:pPr algn="ctr" defTabSz="891702">
              <a:defRPr/>
            </a:pPr>
            <a:r>
              <a:rPr lang="en-GB" sz="2052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Rt. Revd Martin Wharton on his last visit to Hexham Abbey after 17 years as Bishop </a:t>
            </a:r>
            <a:endParaRPr lang="en-GB" sz="1539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7893" name="Picture 6" descr="The Bishop of Newcastle marked his last visit to Hexham prior to his retirement by blessing the new facilities created by the £3m restoration of Hexham Abbeys medieval former monastery comp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18" y="965849"/>
            <a:ext cx="4022220" cy="252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84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C:\Hexham Abbey Lecture Oct 2015 IHBC\photos\Abbey Views\Hexham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2" y="535527"/>
            <a:ext cx="8682456" cy="578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09052" y="3893939"/>
            <a:ext cx="8672954" cy="2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latin typeface="Palatino Linotype" pitchFamily="18" charset="0"/>
                <a:cs typeface="Arial" charset="0"/>
              </a:rPr>
              <a:t>THANK YOU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latin typeface="Palatino Linotype" pitchFamily="18" charset="0"/>
              <a:cs typeface="Arial" charset="0"/>
            </a:endParaRP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052" dirty="0">
                <a:latin typeface="Palatino Linotype" pitchFamily="18" charset="0"/>
                <a:cs typeface="Arial" charset="0"/>
              </a:rPr>
              <a:t>CHRISTOPHER  COTTON RIBA AABC 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1368" dirty="0">
                <a:latin typeface="Palatino Linotype" pitchFamily="18" charset="0"/>
                <a:cs typeface="Arial" charset="0"/>
              </a:rPr>
              <a:t>Abbey Architect, HEXHAM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endParaRPr lang="en-GB" altLang="en-US" sz="1368" dirty="0">
              <a:latin typeface="Palatino Linotype" pitchFamily="18" charset="0"/>
              <a:cs typeface="Arial" charset="0"/>
            </a:endParaRP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052" dirty="0">
                <a:latin typeface="Palatino Linotype" pitchFamily="18" charset="0"/>
                <a:cs typeface="Arial" charset="0"/>
              </a:rPr>
              <a:t>PURCELL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solidFill>
                <a:schemeClr val="bg1">
                  <a:lumMod val="95000"/>
                  <a:lumOff val="5000"/>
                </a:schemeClr>
              </a:solidFill>
              <a:latin typeface="Palatino Linotyp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0" y="553175"/>
            <a:ext cx="2152967" cy="58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217232" y="476672"/>
            <a:ext cx="5819263" cy="388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What is the  Story of the Abbey Buildings: </a:t>
            </a:r>
          </a:p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St Wilfred’s Roman Saxon Church c.674</a:t>
            </a:r>
          </a:p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The Augustinian Priory c.1113</a:t>
            </a:r>
          </a:p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Prior Rowland </a:t>
            </a:r>
            <a:r>
              <a:rPr lang="en-GB" altLang="en-US" sz="2052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Leschman</a:t>
            </a:r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 c.1470-90</a:t>
            </a:r>
          </a:p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The Dissolution of the Priory c. 1537-8, the Pilgrimage of Grace &amp; the last Prior Jay</a:t>
            </a:r>
          </a:p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Sir Reginald </a:t>
            </a:r>
            <a:r>
              <a:rPr lang="en-GB" altLang="en-US" sz="2052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Carnaby</a:t>
            </a:r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 c.1516-43 </a:t>
            </a:r>
          </a:p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Diana Beaumont c. 1765-1831</a:t>
            </a:r>
          </a:p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Rev E. Sidney Savage and Temple Moore c.1908</a:t>
            </a:r>
          </a:p>
          <a:p>
            <a:pPr eaLnBrk="1" hangingPunct="1"/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21</a:t>
            </a:r>
            <a:r>
              <a:rPr lang="en-GB" altLang="en-US" sz="2052" baseline="30000" dirty="0">
                <a:solidFill>
                  <a:schemeClr val="bg1"/>
                </a:solidFill>
                <a:latin typeface="Palatino Linotype" panose="02040502050505030304" pitchFamily="18" charset="0"/>
              </a:rPr>
              <a:t>st</a:t>
            </a:r>
            <a:r>
              <a:rPr lang="en-GB" altLang="en-US" sz="2052" dirty="0">
                <a:solidFill>
                  <a:schemeClr val="bg1"/>
                </a:solidFill>
                <a:latin typeface="Palatino Linotype" panose="02040502050505030304" pitchFamily="18" charset="0"/>
              </a:rPr>
              <a:t> century restoration and renewal</a:t>
            </a:r>
          </a:p>
          <a:p>
            <a:pPr eaLnBrk="1" hangingPunct="1"/>
            <a:endParaRPr lang="en-GB" altLang="en-US" sz="2052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eaLnBrk="1" hangingPunct="1"/>
            <a:endParaRPr lang="en-GB" altLang="en-US" sz="2052" dirty="0">
              <a:latin typeface="Palatino Linotype" panose="02040502050505030304" pitchFamily="18" charset="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20" y="3877648"/>
            <a:ext cx="3419497" cy="252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63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t="31168" r="38863" b="34322"/>
          <a:stretch>
            <a:fillRect/>
          </a:stretch>
        </p:blipFill>
        <p:spPr bwMode="auto">
          <a:xfrm>
            <a:off x="446612" y="455437"/>
            <a:ext cx="8265709" cy="599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76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30772" y="1274595"/>
            <a:ext cx="8672954" cy="48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OPPORTUNITY AND OUTCOMES: 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Heritage, People and Communities 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endParaRPr lang="en-GB" altLang="en-US" sz="2800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The BRIEF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Education, Communities, Interpretation &amp; Display, Welcome &amp; Hospitality, Accessibility, Ancillary Support, 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endParaRPr lang="en-GB" altLang="en-US" sz="2800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Activities Programme 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endParaRPr lang="en-GB" altLang="en-US" sz="2800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855098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13126" y="699692"/>
            <a:ext cx="8672953" cy="52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COLLABORATION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The Abbey Team, The Abbey Community, The Town Community, Funding Bodies and Donors, DAC, Conservation Officers, Historic England, the Archaeologist, the Heritage Lottery Fund, Heritage Consultant, Construction Consultants.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endParaRPr lang="en-GB" altLang="en-US" sz="2800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Conservation Architect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endParaRPr lang="en-GB" altLang="en-US" sz="2800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 Understanding, significance, archaeological investigation, capacity for change, condition, </a:t>
            </a:r>
          </a:p>
          <a:p>
            <a:pPr algn="ctr" defTabSz="1042804" eaLnBrk="1" hangingPunct="1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Funding, Statutory Protection and Control</a:t>
            </a:r>
            <a:endParaRPr lang="en-GB" altLang="en-US" sz="2736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34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10411" y="1700808"/>
            <a:ext cx="8672953" cy="34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77" tIns="39089" rIns="78177" bIns="3908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BESPOKE DESIGN  PHILOSOPHY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Conserve the fabric and enhance the significance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Create spaces that reveal the heritage of the buildings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Create sustainable and strategic solutions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r>
              <a:rPr lang="en-GB" altLang="en-US" sz="2736" dirty="0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Be bold and imaginative!</a:t>
            </a:r>
          </a:p>
          <a:p>
            <a:pPr algn="ctr" defTabSz="891702" eaLnBrk="1" hangingPunct="1">
              <a:spcBef>
                <a:spcPct val="0"/>
              </a:spcBef>
              <a:buNone/>
              <a:defRPr/>
            </a:pPr>
            <a:endParaRPr lang="en-GB" altLang="en-US" sz="2736" dirty="0">
              <a:solidFill>
                <a:schemeClr val="bg1"/>
              </a:solidFill>
              <a:latin typeface="Palatino Linotyp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1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9" y="535527"/>
            <a:ext cx="8115029" cy="573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447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364</Words>
  <Application>Microsoft Office PowerPoint</Application>
  <PresentationFormat>On-screen Show (4:3)</PresentationFormat>
  <Paragraphs>79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Gill Sans Std Light</vt:lpstr>
      <vt:lpstr>Palatino Linotype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Richards</dc:creator>
  <cp:lastModifiedBy>Rebecca</cp:lastModifiedBy>
  <cp:revision>26</cp:revision>
  <dcterms:created xsi:type="dcterms:W3CDTF">2015-02-25T14:45:54Z</dcterms:created>
  <dcterms:modified xsi:type="dcterms:W3CDTF">2016-06-10T15:40:25Z</dcterms:modified>
</cp:coreProperties>
</file>