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3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76923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Shape 114"/>
          <p:cNvSpPr>
            <a:spLocks noGrp="1"/>
          </p:cNvSpPr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ctrTitle"/>
          </p:nvPr>
        </p:nvSpPr>
        <p:spPr>
          <a:xfrm>
            <a:off x="749300" y="7416800"/>
            <a:ext cx="11684000" cy="2222500"/>
          </a:xfrm>
          <a:prstGeom prst="rect">
            <a:avLst/>
          </a:prstGeom>
        </p:spPr>
        <p:txBody>
          <a:bodyPr/>
          <a:lstStyle/>
          <a:p>
            <a:pPr algn="ctr" defTabSz="549148">
              <a:defRPr sz="4041" spc="646"/>
            </a:pPr>
            <a:r>
              <a:t>St. james’ &amp; St. Basil’s church fenham</a:t>
            </a:r>
          </a:p>
          <a:p>
            <a:pPr algn="ctr" defTabSz="549148">
              <a:defRPr sz="4041" spc="646"/>
            </a:pPr>
            <a:r>
              <a:t>newcastle upon tyne</a:t>
            </a:r>
          </a:p>
        </p:txBody>
      </p:sp>
      <p:pic>
        <p:nvPicPr>
          <p:cNvPr id="140" name="IMG_53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1748" y="1062566"/>
            <a:ext cx="8968662" cy="5979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2" animBg="1" advAuto="0"/>
      <p:bldP spid="140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5635" y="1364472"/>
            <a:ext cx="4500507" cy="674233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92" name="Shape 192"/>
          <p:cNvSpPr/>
          <p:nvPr/>
        </p:nvSpPr>
        <p:spPr>
          <a:xfrm>
            <a:off x="3494344" y="247650"/>
            <a:ext cx="540308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The project is delivered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9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2" animBg="1" advAuto="0"/>
      <p:bldP spid="192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6LR191SmfPdKELFdgPfeDzM7GEx_h0r94MqGqm9kus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6490" y="1675452"/>
            <a:ext cx="10291820" cy="6864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t-James-Basil-Church-Jill-Tate-02-LOWR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113" y="835274"/>
            <a:ext cx="11212774" cy="748452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422400" y="266700"/>
            <a:ext cx="11684000" cy="1460500"/>
          </a:xfrm>
          <a:prstGeom prst="rect">
            <a:avLst/>
          </a:prstGeom>
        </p:spPr>
        <p:txBody>
          <a:bodyPr/>
          <a:lstStyle/>
          <a:p>
            <a:r>
              <a:t>the way forward</a:t>
            </a:r>
          </a:p>
        </p:txBody>
      </p:sp>
      <p:sp>
        <p:nvSpPr>
          <p:cNvPr id="199" name="Shape 199"/>
          <p:cNvSpPr/>
          <p:nvPr/>
        </p:nvSpPr>
        <p:spPr>
          <a:xfrm>
            <a:off x="942904" y="1377949"/>
            <a:ext cx="11414648" cy="778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22111" indent="-522111" algn="l">
              <a:buSzPct val="90000"/>
              <a:buChar char="•"/>
            </a:pPr>
            <a:r>
              <a:t>Maintenance plan</a:t>
            </a:r>
          </a:p>
          <a:p>
            <a:pPr marL="522111" indent="-522111">
              <a:buSzPct val="90000"/>
              <a:buChar char="•"/>
            </a:pPr>
            <a:endParaRPr/>
          </a:p>
          <a:p>
            <a:pPr marL="522111" indent="-522111">
              <a:buSzPct val="90000"/>
              <a:buChar char="•"/>
            </a:pPr>
            <a:r>
              <a:t>How is this facility going to develop in order to </a:t>
            </a:r>
          </a:p>
          <a:p>
            <a:pPr algn="l"/>
            <a:r>
              <a:t>     address the Mission statement of extending</a:t>
            </a:r>
          </a:p>
          <a:p>
            <a:pPr algn="l"/>
            <a:r>
              <a:t>     hospitality?</a:t>
            </a:r>
          </a:p>
          <a:p>
            <a:pPr algn="l"/>
            <a:endParaRPr/>
          </a:p>
          <a:p>
            <a:pPr marL="522111" indent="-522111" algn="l">
              <a:buSzPct val="90000"/>
              <a:buChar char="•"/>
            </a:pPr>
            <a:r>
              <a:t>How will this facility meet the needs of the</a:t>
            </a:r>
          </a:p>
          <a:p>
            <a:pPr algn="l"/>
            <a:r>
              <a:t>    community?</a:t>
            </a:r>
          </a:p>
          <a:p>
            <a:pPr algn="l"/>
            <a:endParaRPr/>
          </a:p>
          <a:p>
            <a:pPr marL="522111" indent="-522111" algn="l">
              <a:buSzPct val="90000"/>
              <a:buChar char="•"/>
            </a:pPr>
            <a:r>
              <a:t>How will this facility enhance the wellbeing of</a:t>
            </a:r>
          </a:p>
          <a:p>
            <a:pPr algn="l"/>
            <a:r>
              <a:t>    the church?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animBg="1" advAuto="0"/>
      <p:bldP spid="199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The cafe is op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834" y="777456"/>
            <a:ext cx="4731843" cy="3534278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02" name="A young volunteer servin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3866" y="787515"/>
            <a:ext cx="4685548" cy="3514160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03" name="The secret Paladar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5227" y="5085996"/>
            <a:ext cx="3002522" cy="4019904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04" name="friends from around the church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66203" y="5264368"/>
            <a:ext cx="4989266" cy="372655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205" name="Shape 205"/>
          <p:cNvSpPr/>
          <p:nvPr/>
        </p:nvSpPr>
        <p:spPr>
          <a:xfrm>
            <a:off x="1189767" y="3702050"/>
            <a:ext cx="440226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A Macmillan coffee morning</a:t>
            </a:r>
          </a:p>
        </p:txBody>
      </p:sp>
      <p:sp>
        <p:nvSpPr>
          <p:cNvPr id="206" name="Shape 206"/>
          <p:cNvSpPr/>
          <p:nvPr/>
        </p:nvSpPr>
        <p:spPr>
          <a:xfrm>
            <a:off x="7603146" y="3670300"/>
            <a:ext cx="325903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A volunteer working</a:t>
            </a:r>
          </a:p>
          <a:p>
            <a:pPr>
              <a:defRPr sz="2700"/>
            </a:pPr>
            <a:r>
              <a:t> in the cafe</a:t>
            </a:r>
          </a:p>
        </p:txBody>
      </p:sp>
      <p:sp>
        <p:nvSpPr>
          <p:cNvPr id="207" name="Shape 207"/>
          <p:cNvSpPr/>
          <p:nvPr/>
        </p:nvSpPr>
        <p:spPr>
          <a:xfrm>
            <a:off x="1718543" y="8616950"/>
            <a:ext cx="277589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A secret paladare</a:t>
            </a:r>
          </a:p>
        </p:txBody>
      </p:sp>
      <p:sp>
        <p:nvSpPr>
          <p:cNvPr id="208" name="Shape 208"/>
          <p:cNvSpPr/>
          <p:nvPr/>
        </p:nvSpPr>
        <p:spPr>
          <a:xfrm>
            <a:off x="5737941" y="8896350"/>
            <a:ext cx="698944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Enjoying the Memorial gardens on a cafe day</a:t>
            </a:r>
          </a:p>
        </p:txBody>
      </p:sp>
      <p:sp>
        <p:nvSpPr>
          <p:cNvPr id="209" name="Shape 209"/>
          <p:cNvSpPr/>
          <p:nvPr/>
        </p:nvSpPr>
        <p:spPr>
          <a:xfrm>
            <a:off x="3999991" y="19050"/>
            <a:ext cx="459841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The Cafe @ J’s &amp; B’s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1" animBg="1" advAuto="0"/>
      <p:bldP spid="202" grpId="2" animBg="1" advAuto="0"/>
      <p:bldP spid="203" grpId="3" animBg="1" advAuto="0"/>
      <p:bldP spid="204" grpId="4" animBg="1" advAuto="0"/>
      <p:bldP spid="209" grpId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body" idx="1"/>
          </p:nvPr>
        </p:nvSpPr>
        <p:spPr>
          <a:xfrm>
            <a:off x="660400" y="1517650"/>
            <a:ext cx="11684000" cy="6718300"/>
          </a:xfrm>
          <a:prstGeom prst="rect">
            <a:avLst/>
          </a:prstGeom>
        </p:spPr>
        <p:txBody>
          <a:bodyPr/>
          <a:lstStyle/>
          <a:p>
            <a:pPr marL="446404" indent="-446404" defTabSz="554990">
              <a:spcBef>
                <a:spcPts val="3900"/>
              </a:spcBef>
              <a:defRPr sz="2850"/>
            </a:pPr>
            <a:r>
              <a:t>Canon Nicholas Darby  for his constant support</a:t>
            </a:r>
          </a:p>
          <a:p>
            <a:pPr marL="446404" indent="-446404" defTabSz="554990">
              <a:spcBef>
                <a:spcPts val="3900"/>
              </a:spcBef>
              <a:defRPr sz="2850"/>
            </a:pPr>
            <a:r>
              <a:t>Win Smith who left us a legacy used to start the project</a:t>
            </a:r>
          </a:p>
          <a:p>
            <a:pPr marL="446404" indent="-446404" defTabSz="554990">
              <a:spcBef>
                <a:spcPts val="3900"/>
              </a:spcBef>
              <a:defRPr sz="2850"/>
            </a:pPr>
            <a:r>
              <a:t>The National Churches Trust for their grant</a:t>
            </a:r>
          </a:p>
          <a:p>
            <a:pPr marL="446404" indent="-446404" defTabSz="554990">
              <a:spcBef>
                <a:spcPts val="3900"/>
              </a:spcBef>
              <a:defRPr sz="2850"/>
            </a:pPr>
            <a:r>
              <a:t>Partners in Community Action for their grant</a:t>
            </a:r>
          </a:p>
          <a:p>
            <a:pPr marL="446404" indent="-446404" defTabSz="554990">
              <a:spcBef>
                <a:spcPts val="3900"/>
              </a:spcBef>
              <a:defRPr sz="2850"/>
            </a:pPr>
            <a:r>
              <a:t>The Blakelaw ward committee for their grant</a:t>
            </a:r>
          </a:p>
          <a:p>
            <a:pPr marL="446404" indent="-446404" defTabSz="554990">
              <a:spcBef>
                <a:spcPts val="3900"/>
              </a:spcBef>
              <a:defRPr sz="2850"/>
            </a:pPr>
            <a:r>
              <a:t>The Fenham ward committee for their grant</a:t>
            </a:r>
          </a:p>
          <a:p>
            <a:pPr marL="446404" indent="-446404" defTabSz="554990">
              <a:spcBef>
                <a:spcPts val="3900"/>
              </a:spcBef>
              <a:defRPr sz="2850"/>
            </a:pPr>
            <a:r>
              <a:t>The community of Fenham who all seem to love eating cake!!</a:t>
            </a:r>
          </a:p>
        </p:txBody>
      </p:sp>
      <p:sp>
        <p:nvSpPr>
          <p:cNvPr id="212" name="Shape 212"/>
          <p:cNvSpPr/>
          <p:nvPr/>
        </p:nvSpPr>
        <p:spPr>
          <a:xfrm>
            <a:off x="4388104" y="387350"/>
            <a:ext cx="346659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Thank you to :-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1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 spc="639"/>
            </a:lvl1pPr>
          </a:lstStyle>
          <a:p>
            <a:r>
              <a:t>Recognition &amp; thanks go to:-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idx="1"/>
          </p:nvPr>
        </p:nvSpPr>
        <p:spPr>
          <a:xfrm>
            <a:off x="660400" y="2025650"/>
            <a:ext cx="11684000" cy="6718300"/>
          </a:xfrm>
          <a:prstGeom prst="rect">
            <a:avLst/>
          </a:prstGeom>
        </p:spPr>
        <p:txBody>
          <a:bodyPr/>
          <a:lstStyle/>
          <a:p>
            <a:pPr marL="408812" indent="-408812" defTabSz="508254">
              <a:spcBef>
                <a:spcPts val="3600"/>
              </a:spcBef>
              <a:defRPr sz="3132"/>
            </a:pPr>
            <a:r>
              <a:t>Architecture, Design &amp; Direction by </a:t>
            </a:r>
          </a:p>
          <a:p>
            <a:pPr marL="0" indent="0" defTabSz="508254">
              <a:spcBef>
                <a:spcPts val="3600"/>
              </a:spcBef>
              <a:buClrTx/>
              <a:buSzTx/>
              <a:buNone/>
              <a:defRPr sz="3132"/>
            </a:pPr>
            <a:r>
              <a:t>    Christoph Oschatz :Kiosk Architecture &amp; Design</a:t>
            </a:r>
          </a:p>
          <a:p>
            <a:pPr marL="408812" indent="-408812" defTabSz="508254">
              <a:spcBef>
                <a:spcPts val="3600"/>
              </a:spcBef>
              <a:buClrTx/>
              <a:defRPr sz="3132"/>
            </a:pPr>
            <a:r>
              <a:t>The construction by Nick James  designer:maker</a:t>
            </a:r>
          </a:p>
          <a:p>
            <a:pPr marL="408812" indent="-408812" defTabSz="508254">
              <a:spcBef>
                <a:spcPts val="3600"/>
              </a:spcBef>
              <a:buClrTx/>
              <a:defRPr sz="3132"/>
            </a:pPr>
            <a:r>
              <a:t>Professional photographer: Jill Tait</a:t>
            </a:r>
          </a:p>
          <a:p>
            <a:pPr marL="408812" indent="-408812" defTabSz="508254">
              <a:spcBef>
                <a:spcPts val="3600"/>
              </a:spcBef>
              <a:buClrTx/>
              <a:defRPr sz="3132"/>
            </a:pPr>
            <a:r>
              <a:t>Project consultant Harry James FRICS,FAPM </a:t>
            </a:r>
          </a:p>
          <a:p>
            <a:pPr marL="408812" indent="-408812" defTabSz="508254">
              <a:spcBef>
                <a:spcPts val="3600"/>
              </a:spcBef>
              <a:buClrTx/>
              <a:defRPr sz="3132"/>
            </a:pPr>
            <a:r>
              <a:t>The PCC of St. James’ &amp; St. Basil’s for their brave decisions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animBg="1" advAuto="0"/>
      <p:bldP spid="215" grpId="2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5236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546100" y="368300"/>
            <a:ext cx="5410200" cy="1122611"/>
          </a:xfrm>
          <a:prstGeom prst="rect">
            <a:avLst/>
          </a:prstGeom>
        </p:spPr>
        <p:txBody>
          <a:bodyPr/>
          <a:lstStyle>
            <a:lvl1pPr>
              <a:defRPr sz="3200" spc="512"/>
            </a:lvl1pPr>
          </a:lstStyle>
          <a:p>
            <a:r>
              <a:t>The project vision</a:t>
            </a:r>
          </a:p>
        </p:txBody>
      </p:sp>
      <p:sp>
        <p:nvSpPr>
          <p:cNvPr id="144" name="Shape 144"/>
          <p:cNvSpPr/>
          <p:nvPr/>
        </p:nvSpPr>
        <p:spPr>
          <a:xfrm>
            <a:off x="448620" y="1416049"/>
            <a:ext cx="5605160" cy="638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Why?</a:t>
            </a:r>
          </a:p>
          <a:p>
            <a:pPr marL="522111" indent="-522111" algn="l">
              <a:buSzPct val="90000"/>
              <a:buChar char="•"/>
            </a:pPr>
            <a:r>
              <a:t>Serving coffee after </a:t>
            </a:r>
          </a:p>
          <a:p>
            <a:pPr algn="l"/>
            <a:r>
              <a:t>    regular services</a:t>
            </a:r>
          </a:p>
          <a:p>
            <a:pPr marL="522111" indent="-522111" algn="l">
              <a:buSzPct val="90000"/>
              <a:buChar char="•"/>
            </a:pPr>
            <a:r>
              <a:t>Providing facilities for</a:t>
            </a:r>
          </a:p>
          <a:p>
            <a:pPr algn="l"/>
            <a:r>
              <a:t>    funerals &amp; special </a:t>
            </a:r>
          </a:p>
          <a:p>
            <a:pPr algn="l"/>
            <a:r>
              <a:t>    services</a:t>
            </a:r>
          </a:p>
          <a:p>
            <a:pPr marL="522111" indent="-522111" algn="l">
              <a:buSzPct val="90000"/>
              <a:buChar char="•"/>
            </a:pPr>
            <a:r>
              <a:t>Creating facilities for</a:t>
            </a:r>
          </a:p>
          <a:p>
            <a:pPr algn="l"/>
            <a:r>
              <a:t>     fund raising events/ </a:t>
            </a:r>
          </a:p>
          <a:p>
            <a:pPr algn="l"/>
            <a:r>
              <a:t>     coffee mornings.</a:t>
            </a:r>
          </a:p>
        </p:txBody>
      </p:sp>
      <p:sp>
        <p:nvSpPr>
          <p:cNvPr id="145" name="Shape 145"/>
          <p:cNvSpPr/>
          <p:nvPr/>
        </p:nvSpPr>
        <p:spPr>
          <a:xfrm>
            <a:off x="285914" y="8077199"/>
            <a:ext cx="593057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t>Mission Action Plan:</a:t>
            </a:r>
          </a:p>
          <a:p>
            <a:pPr>
              <a:defRPr sz="3300"/>
            </a:pPr>
            <a:r>
              <a:t>to create a space for hospitality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1" animBg="1" advAuto="0"/>
      <p:bldP spid="144" grpId="2" animBg="1" advAuto="0"/>
      <p:bldP spid="145" grpId="3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G_5237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555" r="5555"/>
          <a:stretch>
            <a:fillRect/>
          </a:stretch>
        </p:blipFill>
        <p:spPr>
          <a:xfrm>
            <a:off x="7245902" y="5503405"/>
            <a:ext cx="5327098" cy="3995324"/>
          </a:xfrm>
          <a:prstGeom prst="rect">
            <a:avLst/>
          </a:prstGeom>
        </p:spPr>
      </p:pic>
      <p:pic>
        <p:nvPicPr>
          <p:cNvPr id="148" name="IMG_5239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25000" b="25000"/>
          <a:stretch>
            <a:fillRect/>
          </a:stretch>
        </p:blipFill>
        <p:spPr>
          <a:xfrm>
            <a:off x="7321343" y="754449"/>
            <a:ext cx="5327135" cy="3995351"/>
          </a:xfrm>
          <a:prstGeom prst="rect">
            <a:avLst/>
          </a:prstGeom>
        </p:spPr>
      </p:pic>
      <p:sp>
        <p:nvSpPr>
          <p:cNvPr id="149" name="Shape 149"/>
          <p:cNvSpPr/>
          <p:nvPr/>
        </p:nvSpPr>
        <p:spPr>
          <a:xfrm>
            <a:off x="909065" y="361950"/>
            <a:ext cx="501446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DESIGN STATEMENT</a:t>
            </a:r>
          </a:p>
        </p:txBody>
      </p:sp>
      <p:sp>
        <p:nvSpPr>
          <p:cNvPr id="150" name="Shape 150"/>
          <p:cNvSpPr/>
          <p:nvPr/>
        </p:nvSpPr>
        <p:spPr>
          <a:xfrm>
            <a:off x="542208" y="1435099"/>
            <a:ext cx="6789584" cy="497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What do you want to deliver?</a:t>
            </a:r>
          </a:p>
          <a:p>
            <a:pPr marL="482952" indent="-482952" algn="l">
              <a:buSzPct val="90000"/>
              <a:buChar char="•"/>
              <a:defRPr sz="3500"/>
            </a:pPr>
            <a:r>
              <a:t>a kitchen with modern facilities</a:t>
            </a:r>
          </a:p>
          <a:p>
            <a:pPr marL="482952" indent="-482952" algn="l">
              <a:buSzPct val="90000"/>
              <a:buChar char="•"/>
              <a:defRPr sz="3500"/>
            </a:pPr>
            <a:r>
              <a:t>easily accessible storage</a:t>
            </a:r>
          </a:p>
          <a:p>
            <a:pPr marL="482952" indent="-482952" algn="l">
              <a:buSzPct val="90000"/>
              <a:buChar char="•"/>
              <a:defRPr sz="3500"/>
            </a:pPr>
            <a:r>
              <a:t>dishwasher</a:t>
            </a:r>
          </a:p>
          <a:p>
            <a:pPr marL="482952" indent="-482952" algn="l">
              <a:buSzPct val="90000"/>
              <a:buChar char="•"/>
              <a:defRPr sz="3500"/>
            </a:pPr>
            <a:r>
              <a:t>cooker</a:t>
            </a:r>
          </a:p>
          <a:p>
            <a:pPr marL="482952" indent="-482952" algn="l">
              <a:buSzPct val="90000"/>
              <a:buChar char="•"/>
              <a:defRPr sz="3500"/>
            </a:pPr>
            <a:r>
              <a:t>sink</a:t>
            </a:r>
          </a:p>
          <a:p>
            <a:pPr marL="482952" indent="-482952" algn="l">
              <a:buSzPct val="90000"/>
              <a:buChar char="•"/>
              <a:defRPr sz="3500"/>
            </a:pPr>
            <a:r>
              <a:t>constant hot water</a:t>
            </a:r>
          </a:p>
          <a:p>
            <a:pPr marL="482952" indent="-482952" algn="l">
              <a:buSzPct val="90000"/>
              <a:buChar char="•"/>
              <a:defRPr sz="3500"/>
            </a:pPr>
            <a:r>
              <a:t>fridge</a:t>
            </a:r>
          </a:p>
        </p:txBody>
      </p:sp>
      <p:sp>
        <p:nvSpPr>
          <p:cNvPr id="151" name="Shape 151"/>
          <p:cNvSpPr/>
          <p:nvPr/>
        </p:nvSpPr>
        <p:spPr>
          <a:xfrm>
            <a:off x="650747" y="7188200"/>
            <a:ext cx="5835905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What is the design brief?</a:t>
            </a:r>
          </a:p>
          <a:p>
            <a:r>
              <a:t>What is the budget?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1" animBg="1" advAuto="0"/>
      <p:bldP spid="150" grpId="2" animBg="1" advAuto="0"/>
      <p:bldP spid="151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1058367" y="844550"/>
            <a:ext cx="50444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RESEARCH</a:t>
            </a:r>
          </a:p>
        </p:txBody>
      </p:sp>
      <p:sp>
        <p:nvSpPr>
          <p:cNvPr id="154" name="Shape 154"/>
          <p:cNvSpPr/>
          <p:nvPr/>
        </p:nvSpPr>
        <p:spPr>
          <a:xfrm>
            <a:off x="1310639" y="2082800"/>
            <a:ext cx="4160521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What is possible?</a:t>
            </a:r>
          </a:p>
        </p:txBody>
      </p:sp>
      <p:sp>
        <p:nvSpPr>
          <p:cNvPr id="155" name="Shape 155"/>
          <p:cNvSpPr/>
          <p:nvPr/>
        </p:nvSpPr>
        <p:spPr>
          <a:xfrm>
            <a:off x="850137" y="3549650"/>
            <a:ext cx="462432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Visit and investigate</a:t>
            </a:r>
          </a:p>
        </p:txBody>
      </p:sp>
      <p:pic>
        <p:nvPicPr>
          <p:cNvPr id="156" name="IMG_04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8685" y="5382471"/>
            <a:ext cx="5044430" cy="3363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048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5620" y="5337981"/>
            <a:ext cx="5177885" cy="345234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8944731" y="1748829"/>
            <a:ext cx="15664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</a:t>
            </a:r>
          </a:p>
        </p:txBody>
      </p:sp>
      <p:pic>
        <p:nvPicPr>
          <p:cNvPr id="159" name="Scan 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5620" y="887939"/>
            <a:ext cx="5177885" cy="3100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4" grpId="2" animBg="1" advAuto="0"/>
      <p:bldP spid="155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3403600" y="495300"/>
            <a:ext cx="7247533" cy="1018233"/>
          </a:xfrm>
          <a:prstGeom prst="rect">
            <a:avLst/>
          </a:prstGeom>
        </p:spPr>
        <p:txBody>
          <a:bodyPr/>
          <a:lstStyle>
            <a:lvl1pPr>
              <a:defRPr sz="3900" spc="624"/>
            </a:lvl1pPr>
          </a:lstStyle>
          <a:p>
            <a:r>
              <a:t>Refine our thinking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68204" y="2301402"/>
            <a:ext cx="5410201" cy="889001"/>
          </a:xfrm>
          <a:prstGeom prst="rect">
            <a:avLst/>
          </a:prstGeom>
        </p:spPr>
        <p:txBody>
          <a:bodyPr/>
          <a:lstStyle>
            <a:lvl1pPr algn="ctr" defTabSz="379729">
              <a:defRPr sz="1560" spc="249">
                <a:solidFill>
                  <a:srgbClr val="FFFFFF"/>
                </a:solidFill>
              </a:defRPr>
            </a:lvl1pPr>
          </a:lstStyle>
          <a:p>
            <a:r>
              <a:t>ideas for our project were reinforced by visiting other projects</a:t>
            </a:r>
          </a:p>
        </p:txBody>
      </p:sp>
      <p:pic>
        <p:nvPicPr>
          <p:cNvPr id="163" name="Scan 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9831">
            <a:off x="7364190" y="2187775"/>
            <a:ext cx="5121093" cy="4900757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4" name="Scan 7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2791">
            <a:off x="1518734" y="3197513"/>
            <a:ext cx="3699541" cy="526533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  <p:bldP spid="162" grpId="2" animBg="1" advAuto="0"/>
      <p:bldP spid="163" grpId="4" animBg="1" advAuto="0"/>
      <p:bldP spid="164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5257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555" r="5555"/>
          <a:stretch>
            <a:fillRect/>
          </a:stretch>
        </p:blipFill>
        <p:spPr>
          <a:xfrm>
            <a:off x="2578298" y="2140301"/>
            <a:ext cx="6586035" cy="4939527"/>
          </a:xfrm>
          <a:prstGeom prst="rect">
            <a:avLst/>
          </a:prstGeom>
        </p:spPr>
      </p:pic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426429" cy="1048991"/>
          </a:xfrm>
          <a:prstGeom prst="rect">
            <a:avLst/>
          </a:prstGeom>
        </p:spPr>
        <p:txBody>
          <a:bodyPr/>
          <a:lstStyle>
            <a:lvl1pPr algn="ctr" defTabSz="519937">
              <a:defRPr sz="5518" spc="882"/>
            </a:lvl1pPr>
          </a:lstStyle>
          <a:p>
            <a:r>
              <a:t>The new siting?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 defTabSz="566674">
              <a:defRPr sz="2328" spc="372"/>
            </a:lvl1pPr>
          </a:lstStyle>
          <a:p>
            <a:r>
              <a:t>the big decision</a:t>
            </a:r>
          </a:p>
        </p:txBody>
      </p:sp>
      <p:sp>
        <p:nvSpPr>
          <p:cNvPr id="169" name="Shape 169"/>
          <p:cNvSpPr/>
          <p:nvPr/>
        </p:nvSpPr>
        <p:spPr>
          <a:xfrm>
            <a:off x="1103312" y="7548818"/>
            <a:ext cx="1092537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22111" indent="-522111" algn="l">
              <a:buSzPct val="90000"/>
              <a:buChar char="•"/>
              <a:defRPr sz="3400"/>
            </a:pPr>
            <a:r>
              <a:t>Where will the new kitchen be sited?</a:t>
            </a:r>
          </a:p>
          <a:p>
            <a:pPr marL="522111" indent="-522111" algn="l">
              <a:buSzPct val="90000"/>
              <a:buChar char="•"/>
              <a:defRPr sz="3400"/>
            </a:pPr>
            <a:r>
              <a:t>What will the impact be on the Church?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3" animBg="1" advAuto="0"/>
      <p:bldP spid="167" grpId="2" animBg="1" advAuto="0"/>
      <p:bldP spid="168" grpId="1" animBg="1" advAuto="0"/>
      <p:bldP spid="169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project delivery plan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8929" indent="-328929" defTabSz="408940">
              <a:spcBef>
                <a:spcPts val="2900"/>
              </a:spcBef>
              <a:defRPr sz="2520"/>
            </a:pPr>
            <a:r>
              <a:t>Establish group of people to lead project</a:t>
            </a:r>
          </a:p>
          <a:p>
            <a:pPr marL="328929" indent="-328929" defTabSz="408940">
              <a:spcBef>
                <a:spcPts val="2900"/>
              </a:spcBef>
              <a:defRPr sz="2520"/>
            </a:pPr>
            <a:r>
              <a:t>At PCC meeting formally pass resolution to endorse ideas and discuss funding</a:t>
            </a:r>
          </a:p>
          <a:p>
            <a:pPr marL="328929" indent="-328929" defTabSz="408940">
              <a:spcBef>
                <a:spcPts val="2900"/>
              </a:spcBef>
              <a:defRPr sz="2520"/>
            </a:pPr>
            <a:r>
              <a:t>Approvals sought and gained e.g. Faculty/building regulations(health &amp; safety)</a:t>
            </a:r>
          </a:p>
          <a:p>
            <a:pPr marL="328929" indent="-328929" defTabSz="408940">
              <a:spcBef>
                <a:spcPts val="2900"/>
              </a:spcBef>
              <a:defRPr sz="2520"/>
            </a:pPr>
            <a:r>
              <a:t>Tender for Architect to realise vision of project</a:t>
            </a:r>
          </a:p>
          <a:p>
            <a:pPr marL="328929" indent="-328929" defTabSz="408940">
              <a:spcBef>
                <a:spcPts val="2900"/>
              </a:spcBef>
              <a:defRPr sz="2520"/>
            </a:pPr>
            <a:r>
              <a:t>Tender for the building work</a:t>
            </a:r>
          </a:p>
          <a:p>
            <a:pPr marL="328929" indent="-328929" defTabSz="408940">
              <a:spcBef>
                <a:spcPts val="2900"/>
              </a:spcBef>
              <a:defRPr sz="2520"/>
            </a:pPr>
            <a:r>
              <a:t>Share ideas with the congregation and community to keep people informed of project progress</a:t>
            </a:r>
          </a:p>
          <a:p>
            <a:pPr marL="328929" indent="-328929" defTabSz="408940">
              <a:spcBef>
                <a:spcPts val="2900"/>
              </a:spcBef>
              <a:defRPr sz="2520"/>
            </a:pPr>
            <a:r>
              <a:t>Public notice and project time line established</a:t>
            </a:r>
          </a:p>
          <a:p>
            <a:pPr marL="328929" indent="-328929" defTabSz="408940">
              <a:spcBef>
                <a:spcPts val="2900"/>
              </a:spcBef>
              <a:defRPr sz="2520"/>
            </a:pPr>
            <a:r>
              <a:t>Project delivery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75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750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0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750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750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750" fill="hold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750" fill="hold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750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50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750" fill="hold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750" fill="hold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750" fill="hold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750" fill="hold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750" fill="hold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750" fill="hold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3962400" y="4368800"/>
            <a:ext cx="4998542" cy="91856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funding</a:t>
            </a:r>
          </a:p>
        </p:txBody>
      </p:sp>
      <p:sp>
        <p:nvSpPr>
          <p:cNvPr id="175" name="Shape 175"/>
          <p:cNvSpPr/>
          <p:nvPr/>
        </p:nvSpPr>
        <p:spPr>
          <a:xfrm rot="18865320">
            <a:off x="7759700" y="2311245"/>
            <a:ext cx="2803426" cy="1212057"/>
          </a:xfrm>
          <a:prstGeom prst="leftRightArrow">
            <a:avLst>
              <a:gd name="adj1" fmla="val 17617"/>
              <a:gd name="adj2" fmla="val 42751"/>
            </a:avLst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9422129" y="1047750"/>
            <a:ext cx="170434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Legacy</a:t>
            </a:r>
          </a:p>
        </p:txBody>
      </p:sp>
      <p:sp>
        <p:nvSpPr>
          <p:cNvPr id="177" name="Shape 177"/>
          <p:cNvSpPr/>
          <p:nvPr/>
        </p:nvSpPr>
        <p:spPr>
          <a:xfrm rot="2220000">
            <a:off x="7759700" y="5696743"/>
            <a:ext cx="2803426" cy="1212057"/>
          </a:xfrm>
          <a:prstGeom prst="leftRightArrow">
            <a:avLst>
              <a:gd name="adj1" fmla="val 17617"/>
              <a:gd name="adj2" fmla="val 51134"/>
            </a:avLst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9951719" y="7410450"/>
            <a:ext cx="161036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Grants</a:t>
            </a:r>
          </a:p>
        </p:txBody>
      </p:sp>
      <p:sp>
        <p:nvSpPr>
          <p:cNvPr id="179" name="Shape 179"/>
          <p:cNvSpPr/>
          <p:nvPr/>
        </p:nvSpPr>
        <p:spPr>
          <a:xfrm rot="18840000">
            <a:off x="2243187" y="5607843"/>
            <a:ext cx="2803426" cy="1212057"/>
          </a:xfrm>
          <a:prstGeom prst="leftRightArrow">
            <a:avLst>
              <a:gd name="adj1" fmla="val 17617"/>
              <a:gd name="adj2" fmla="val 42751"/>
            </a:avLst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1134109" y="7410450"/>
            <a:ext cx="243078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Donations</a:t>
            </a:r>
          </a:p>
        </p:txBody>
      </p:sp>
      <p:sp>
        <p:nvSpPr>
          <p:cNvPr id="181" name="Shape 181"/>
          <p:cNvSpPr/>
          <p:nvPr/>
        </p:nvSpPr>
        <p:spPr>
          <a:xfrm rot="2220000">
            <a:off x="2070100" y="2420143"/>
            <a:ext cx="2803426" cy="1212057"/>
          </a:xfrm>
          <a:prstGeom prst="leftRightArrow">
            <a:avLst>
              <a:gd name="adj1" fmla="val 17617"/>
              <a:gd name="adj2" fmla="val 51134"/>
            </a:avLst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790194" y="1047750"/>
            <a:ext cx="289001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Fund raising</a:t>
            </a:r>
          </a:p>
        </p:txBody>
      </p:sp>
      <p:sp>
        <p:nvSpPr>
          <p:cNvPr id="183" name="Shape 183"/>
          <p:cNvSpPr/>
          <p:nvPr/>
        </p:nvSpPr>
        <p:spPr>
          <a:xfrm>
            <a:off x="4996084" y="5943600"/>
            <a:ext cx="2744388" cy="28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22111" indent="-522111" algn="l">
              <a:buSzPct val="90000"/>
              <a:buChar char="•"/>
            </a:pPr>
            <a:r>
              <a:t>Who?</a:t>
            </a:r>
          </a:p>
          <a:p>
            <a:pPr marL="522111" indent="-522111" algn="l">
              <a:buSzPct val="90000"/>
              <a:buChar char="•"/>
            </a:pPr>
            <a:r>
              <a:t>How?</a:t>
            </a:r>
          </a:p>
          <a:p>
            <a:pPr marL="522111" indent="-522111" algn="l">
              <a:buSzPct val="90000"/>
              <a:buChar char="•"/>
            </a:pPr>
            <a:r>
              <a:t>What?</a:t>
            </a:r>
          </a:p>
          <a:p>
            <a:pPr marL="522111" indent="-522111" algn="l">
              <a:buSzPct val="90000"/>
              <a:buChar char="•"/>
            </a:pPr>
            <a:r>
              <a:t>When?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  <p:bldP spid="176" grpId="2" animBg="1" advAuto="0"/>
      <p:bldP spid="178" grpId="3" animBg="1" advAuto="0"/>
      <p:bldP spid="180" grpId="5" build="p" bldLvl="5" animBg="1" advAuto="0"/>
      <p:bldP spid="182" grpId="4" animBg="1" advAuto="0"/>
      <p:bldP spid="183" grpId="6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body" idx="14"/>
          </p:nvPr>
        </p:nvSpPr>
        <p:spPr>
          <a:xfrm>
            <a:off x="1371600" y="393700"/>
            <a:ext cx="10464800" cy="723900"/>
          </a:xfrm>
          <a:prstGeom prst="rect">
            <a:avLst/>
          </a:prstGeom>
        </p:spPr>
        <p:txBody>
          <a:bodyPr/>
          <a:lstStyle/>
          <a:p>
            <a:r>
              <a:t>Applying for a Faculty</a:t>
            </a:r>
          </a:p>
        </p:txBody>
      </p:sp>
      <p:pic>
        <p:nvPicPr>
          <p:cNvPr id="186" name="IMG_0193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45183" y="434047"/>
            <a:ext cx="1748971" cy="219108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29464" y="2971800"/>
            <a:ext cx="12691873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“Churches are important not only as ‘places of worship’ but also as a physical focus of community activity”</a:t>
            </a:r>
          </a:p>
        </p:txBody>
      </p:sp>
      <p:sp>
        <p:nvSpPr>
          <p:cNvPr id="188" name="Shape 188"/>
          <p:cNvSpPr/>
          <p:nvPr/>
        </p:nvSpPr>
        <p:spPr>
          <a:xfrm>
            <a:off x="1330007" y="4518614"/>
            <a:ext cx="9542374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/>
            </a:pPr>
            <a:r>
              <a:t>Amongst other considerations a faculty is needed </a:t>
            </a:r>
          </a:p>
          <a:p>
            <a:pPr algn="l">
              <a:defRPr sz="3300"/>
            </a:pPr>
            <a:r>
              <a:t>if your building is:</a:t>
            </a:r>
          </a:p>
          <a:p>
            <a:pPr marL="522111" indent="-522111" algn="l">
              <a:buSzPct val="90000"/>
              <a:buChar char="•"/>
              <a:defRPr sz="3300"/>
            </a:pPr>
            <a:r>
              <a:t>the parish church</a:t>
            </a:r>
          </a:p>
          <a:p>
            <a:pPr marL="522111" indent="-522111" algn="l">
              <a:buSzPct val="90000"/>
              <a:buChar char="•"/>
              <a:defRPr sz="3300"/>
            </a:pPr>
            <a:r>
              <a:t>a building consecrated for public worship</a:t>
            </a:r>
          </a:p>
        </p:txBody>
      </p:sp>
      <p:sp>
        <p:nvSpPr>
          <p:cNvPr id="189" name="Shape 189"/>
          <p:cNvSpPr/>
          <p:nvPr/>
        </p:nvSpPr>
        <p:spPr>
          <a:xfrm>
            <a:off x="396747" y="7258050"/>
            <a:ext cx="1162710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Seek the help of the Diocesan Advisory 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  <p:bldP spid="187" grpId="2" animBg="1" advAuto="0"/>
      <p:bldP spid="188" grpId="3" build="p" bldLvl="5" animBg="1" advAuto="0"/>
      <p:bldP spid="189" grpId="4" build="p" bldLvl="5" animBg="1" advAuto="0"/>
    </p:bldLst>
  </p:timing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</Words>
  <Application>Microsoft Office PowerPoint</Application>
  <PresentationFormat>Custom</PresentationFormat>
  <Paragraphs>94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Avenir Book</vt:lpstr>
      <vt:lpstr>Avenir Light</vt:lpstr>
      <vt:lpstr>Avenir Medium</vt:lpstr>
      <vt:lpstr>Helvetica</vt:lpstr>
      <vt:lpstr>Helvetica Neue</vt:lpstr>
      <vt:lpstr>New_Template1</vt:lpstr>
      <vt:lpstr>St. james’ &amp; St. Basil’s church fenham newcastle upon tyne</vt:lpstr>
      <vt:lpstr>The project vision</vt:lpstr>
      <vt:lpstr>PowerPoint Presentation</vt:lpstr>
      <vt:lpstr>PowerPoint Presentation</vt:lpstr>
      <vt:lpstr>Refine our thinking</vt:lpstr>
      <vt:lpstr>The new siting?</vt:lpstr>
      <vt:lpstr>project delivery plan</vt:lpstr>
      <vt:lpstr>funding</vt:lpstr>
      <vt:lpstr>PowerPoint Presentation</vt:lpstr>
      <vt:lpstr>PowerPoint Presentation</vt:lpstr>
      <vt:lpstr>PowerPoint Presentation</vt:lpstr>
      <vt:lpstr>PowerPoint Presentation</vt:lpstr>
      <vt:lpstr>the way forward</vt:lpstr>
      <vt:lpstr>PowerPoint Presentation</vt:lpstr>
      <vt:lpstr>PowerPoint Presentation</vt:lpstr>
      <vt:lpstr>Recognition &amp; thanks go to:-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 james’ &amp; St. Basil’s church fenham newcastle upon tyne</dc:title>
  <dc:creator>Rebecca</dc:creator>
  <cp:lastModifiedBy>Rebecca</cp:lastModifiedBy>
  <cp:revision>1</cp:revision>
  <dcterms:modified xsi:type="dcterms:W3CDTF">2016-05-27T10:28:28Z</dcterms:modified>
</cp:coreProperties>
</file>