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62" r:id="rId4"/>
    <p:sldId id="258" r:id="rId5"/>
    <p:sldId id="259" r:id="rId6"/>
    <p:sldId id="260" r:id="rId7"/>
    <p:sldId id="261"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notesViewPr>
    <p:cSldViewPr>
      <p:cViewPr varScale="1">
        <p:scale>
          <a:sx n="60" d="100"/>
          <a:sy n="60" d="100"/>
        </p:scale>
        <p:origin x="-256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3820B8-D75B-4C2A-AB0C-978D7320FC31}" type="datetimeFigureOut">
              <a:rPr lang="en-GB" smtClean="0"/>
              <a:t>31/05/2016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DE9FA5-4C56-4177-90CA-0AA684CA6A9D}" type="slidenum">
              <a:rPr lang="en-GB" smtClean="0"/>
              <a:t>‹#›</a:t>
            </a:fld>
            <a:endParaRPr lang="en-GB"/>
          </a:p>
        </p:txBody>
      </p:sp>
    </p:spTree>
    <p:extLst>
      <p:ext uri="{BB962C8B-B14F-4D97-AF65-F5344CB8AC3E}">
        <p14:creationId xmlns:p14="http://schemas.microsoft.com/office/powerpoint/2010/main" val="4167935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u="sng" dirty="0" smtClean="0"/>
              <a:t>Reaching agreement </a:t>
            </a:r>
            <a:r>
              <a:rPr lang="en-GB" dirty="0" smtClean="0"/>
              <a:t>was never difficult. The need for toilet facilities was widely accepted. As time went on, DCC members were keen to add a small kitchen and a meeting room. There was also agreement on the need for a more flexible space to enable a wider variety of worship and a range of social activities.</a:t>
            </a:r>
          </a:p>
          <a:p>
            <a:endParaRPr lang="en-GB" dirty="0"/>
          </a:p>
        </p:txBody>
      </p:sp>
      <p:sp>
        <p:nvSpPr>
          <p:cNvPr id="4" name="Slide Number Placeholder 3"/>
          <p:cNvSpPr>
            <a:spLocks noGrp="1"/>
          </p:cNvSpPr>
          <p:nvPr>
            <p:ph type="sldNum" sz="quarter" idx="10"/>
          </p:nvPr>
        </p:nvSpPr>
        <p:spPr/>
        <p:txBody>
          <a:bodyPr/>
          <a:lstStyle/>
          <a:p>
            <a:fld id="{34DE9FA5-4C56-4177-90CA-0AA684CA6A9D}" type="slidenum">
              <a:rPr lang="en-GB" smtClean="0"/>
              <a:t>8</a:t>
            </a:fld>
            <a:endParaRPr lang="en-GB"/>
          </a:p>
        </p:txBody>
      </p:sp>
    </p:spTree>
    <p:extLst>
      <p:ext uri="{BB962C8B-B14F-4D97-AF65-F5344CB8AC3E}">
        <p14:creationId xmlns:p14="http://schemas.microsoft.com/office/powerpoint/2010/main" val="473836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u="sng" dirty="0" smtClean="0"/>
              <a:t>Consultation. </a:t>
            </a:r>
            <a:r>
              <a:rPr lang="en-GB" dirty="0" smtClean="0"/>
              <a:t>We held a series of meetings with the regular congregation to allow them to ask questions and express opinions. The result was a wide degree of support.</a:t>
            </a:r>
          </a:p>
          <a:p>
            <a:r>
              <a:rPr lang="en-GB" dirty="0" smtClean="0"/>
              <a:t>The only real reservations came from outside the church – from people who were not, or were no longer, regular attenders. Most of these comments expressed resistance to any change to the church building.</a:t>
            </a:r>
          </a:p>
          <a:p>
            <a:endParaRPr lang="en-GB" dirty="0"/>
          </a:p>
        </p:txBody>
      </p:sp>
      <p:sp>
        <p:nvSpPr>
          <p:cNvPr id="4" name="Slide Number Placeholder 3"/>
          <p:cNvSpPr>
            <a:spLocks noGrp="1"/>
          </p:cNvSpPr>
          <p:nvPr>
            <p:ph type="sldNum" sz="quarter" idx="10"/>
          </p:nvPr>
        </p:nvSpPr>
        <p:spPr/>
        <p:txBody>
          <a:bodyPr/>
          <a:lstStyle/>
          <a:p>
            <a:fld id="{34DE9FA5-4C56-4177-90CA-0AA684CA6A9D}" type="slidenum">
              <a:rPr lang="en-GB" smtClean="0"/>
              <a:t>9</a:t>
            </a:fld>
            <a:endParaRPr lang="en-GB"/>
          </a:p>
        </p:txBody>
      </p:sp>
    </p:spTree>
    <p:extLst>
      <p:ext uri="{BB962C8B-B14F-4D97-AF65-F5344CB8AC3E}">
        <p14:creationId xmlns:p14="http://schemas.microsoft.com/office/powerpoint/2010/main" val="3909815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t>Raising the money</a:t>
            </a:r>
            <a:r>
              <a:rPr lang="en-GB" dirty="0" smtClean="0"/>
              <a:t> had been the main obstacle over the years. Community support for the church has always been present but on the first two occasions when we were considering this, other, higher, priorities intervened. Appropriate grant-giving bodies, both local and national, were identified and applications made.</a:t>
            </a:r>
          </a:p>
          <a:p>
            <a:r>
              <a:rPr lang="en-GB" dirty="0" smtClean="0"/>
              <a:t>The combination of grants and bequest made it unnecessary to seek financial support from the community, although some contributions were received.</a:t>
            </a:r>
          </a:p>
          <a:p>
            <a:pPr marL="0" indent="0">
              <a:buNone/>
            </a:pPr>
            <a:endParaRPr lang="en-GB" dirty="0" smtClean="0"/>
          </a:p>
          <a:p>
            <a:pPr marL="0" indent="0">
              <a:buNone/>
            </a:pPr>
            <a:r>
              <a:rPr lang="en-GB" dirty="0" smtClean="0"/>
              <a:t>The turning point was a substantial bequest from the sister of a former vicar. This gave us a firm foundation for financing the project.</a:t>
            </a:r>
          </a:p>
          <a:p>
            <a:endParaRPr lang="en-GB" dirty="0"/>
          </a:p>
        </p:txBody>
      </p:sp>
      <p:sp>
        <p:nvSpPr>
          <p:cNvPr id="4" name="Slide Number Placeholder 3"/>
          <p:cNvSpPr>
            <a:spLocks noGrp="1"/>
          </p:cNvSpPr>
          <p:nvPr>
            <p:ph type="sldNum" sz="quarter" idx="10"/>
          </p:nvPr>
        </p:nvSpPr>
        <p:spPr/>
        <p:txBody>
          <a:bodyPr/>
          <a:lstStyle/>
          <a:p>
            <a:fld id="{34DE9FA5-4C56-4177-90CA-0AA684CA6A9D}" type="slidenum">
              <a:rPr lang="en-GB" smtClean="0"/>
              <a:t>10</a:t>
            </a:fld>
            <a:endParaRPr lang="en-GB"/>
          </a:p>
        </p:txBody>
      </p:sp>
    </p:spTree>
    <p:extLst>
      <p:ext uri="{BB962C8B-B14F-4D97-AF65-F5344CB8AC3E}">
        <p14:creationId xmlns:p14="http://schemas.microsoft.com/office/powerpoint/2010/main" val="4173587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u="sng" dirty="0" smtClean="0"/>
              <a:t>Delegating the tasks</a:t>
            </a:r>
          </a:p>
          <a:p>
            <a:r>
              <a:rPr lang="en-GB" dirty="0" smtClean="0"/>
              <a:t>The system in the parish delegates the planning of such tasks to the DCC which discussed the project regularly.</a:t>
            </a:r>
          </a:p>
          <a:p>
            <a:r>
              <a:rPr lang="en-GB" dirty="0" smtClean="0"/>
              <a:t>A sub-group of the Team Rector, DCC Chair and DCC Treasurer carried out the detailed work.</a:t>
            </a:r>
          </a:p>
          <a:p>
            <a:r>
              <a:rPr lang="en-GB" dirty="0" smtClean="0"/>
              <a:t>The Team Rector liaised with the DAC, English Heritage etc.</a:t>
            </a:r>
          </a:p>
          <a:p>
            <a:r>
              <a:rPr lang="en-GB" dirty="0" smtClean="0"/>
              <a:t>The DCC Chair was responsible for liaising with the architect, contractors and completing the faculty application.</a:t>
            </a:r>
          </a:p>
          <a:p>
            <a:r>
              <a:rPr lang="en-GB" dirty="0" smtClean="0"/>
              <a:t>The Treasurer was responsible for grant applications.</a:t>
            </a:r>
            <a:endParaRPr lang="en-GB" dirty="0"/>
          </a:p>
        </p:txBody>
      </p:sp>
      <p:sp>
        <p:nvSpPr>
          <p:cNvPr id="4" name="Slide Number Placeholder 3"/>
          <p:cNvSpPr>
            <a:spLocks noGrp="1"/>
          </p:cNvSpPr>
          <p:nvPr>
            <p:ph type="sldNum" sz="quarter" idx="10"/>
          </p:nvPr>
        </p:nvSpPr>
        <p:spPr/>
        <p:txBody>
          <a:bodyPr/>
          <a:lstStyle/>
          <a:p>
            <a:fld id="{34DE9FA5-4C56-4177-90CA-0AA684CA6A9D}" type="slidenum">
              <a:rPr lang="en-GB" smtClean="0"/>
              <a:t>11</a:t>
            </a:fld>
            <a:endParaRPr lang="en-GB"/>
          </a:p>
        </p:txBody>
      </p:sp>
    </p:spTree>
    <p:extLst>
      <p:ext uri="{BB962C8B-B14F-4D97-AF65-F5344CB8AC3E}">
        <p14:creationId xmlns:p14="http://schemas.microsoft.com/office/powerpoint/2010/main" val="294571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Architect – project management, advice on tenders, supervision of work – firmness</a:t>
            </a:r>
          </a:p>
          <a:p>
            <a:r>
              <a:rPr lang="en-GB" dirty="0" smtClean="0"/>
              <a:t>Our experiences</a:t>
            </a:r>
          </a:p>
          <a:p>
            <a:r>
              <a:rPr lang="en-GB" dirty="0" smtClean="0"/>
              <a:t>Access</a:t>
            </a:r>
            <a:r>
              <a:rPr lang="en-GB" baseline="0" dirty="0" smtClean="0"/>
              <a:t> – light switches – funeral – prepare people for what church will look like – need to cover organ</a:t>
            </a:r>
            <a:endParaRPr lang="en-GB" dirty="0"/>
          </a:p>
        </p:txBody>
      </p:sp>
      <p:sp>
        <p:nvSpPr>
          <p:cNvPr id="4" name="Slide Number Placeholder 3"/>
          <p:cNvSpPr>
            <a:spLocks noGrp="1"/>
          </p:cNvSpPr>
          <p:nvPr>
            <p:ph type="sldNum" sz="quarter" idx="10"/>
          </p:nvPr>
        </p:nvSpPr>
        <p:spPr/>
        <p:txBody>
          <a:bodyPr/>
          <a:lstStyle/>
          <a:p>
            <a:fld id="{34DE9FA5-4C56-4177-90CA-0AA684CA6A9D}" type="slidenum">
              <a:rPr lang="en-GB" smtClean="0"/>
              <a:t>14</a:t>
            </a:fld>
            <a:endParaRPr lang="en-GB"/>
          </a:p>
        </p:txBody>
      </p:sp>
    </p:spTree>
    <p:extLst>
      <p:ext uri="{BB962C8B-B14F-4D97-AF65-F5344CB8AC3E}">
        <p14:creationId xmlns:p14="http://schemas.microsoft.com/office/powerpoint/2010/main" val="355315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Baptisms now take place in a more central space –</a:t>
            </a:r>
            <a:r>
              <a:rPr lang="en-GB" baseline="0" dirty="0" smtClean="0"/>
              <a:t> improved visibility – room for families around font. Also use for services like Candlemas and Easter.</a:t>
            </a:r>
          </a:p>
          <a:p>
            <a:r>
              <a:rPr lang="en-GB" baseline="0" dirty="0" smtClean="0"/>
              <a:t>Flexible space for children’s activities – dedication service.</a:t>
            </a:r>
          </a:p>
          <a:p>
            <a:r>
              <a:rPr lang="en-GB" baseline="0" dirty="0" smtClean="0"/>
              <a:t>Regularly used – regulars as well as visitors – invaluable for family services – school services.</a:t>
            </a:r>
          </a:p>
          <a:p>
            <a:r>
              <a:rPr lang="en-GB" baseline="0" dirty="0" smtClean="0"/>
              <a:t>Part of regular church life.</a:t>
            </a:r>
          </a:p>
          <a:p>
            <a:r>
              <a:rPr lang="en-GB" baseline="0" dirty="0" smtClean="0"/>
              <a:t>No need to heat whole church – reduction on bills and carbon footprint – 40% over winter.</a:t>
            </a:r>
          </a:p>
          <a:p>
            <a:r>
              <a:rPr lang="en-GB" baseline="0" dirty="0" smtClean="0"/>
              <a:t>Previously met in people’s homes – other meetings e.g. PCC never held at St M’s.</a:t>
            </a:r>
          </a:p>
          <a:p>
            <a:r>
              <a:rPr lang="en-GB" dirty="0" smtClean="0"/>
              <a:t>Fund-raising</a:t>
            </a:r>
            <a:r>
              <a:rPr lang="en-GB" baseline="0" dirty="0" smtClean="0"/>
              <a:t> tea, Heritage Open days, Pie and pea supper.</a:t>
            </a:r>
            <a:endParaRPr lang="en-GB" dirty="0"/>
          </a:p>
        </p:txBody>
      </p:sp>
      <p:sp>
        <p:nvSpPr>
          <p:cNvPr id="4" name="Slide Number Placeholder 3"/>
          <p:cNvSpPr>
            <a:spLocks noGrp="1"/>
          </p:cNvSpPr>
          <p:nvPr>
            <p:ph type="sldNum" sz="quarter" idx="10"/>
          </p:nvPr>
        </p:nvSpPr>
        <p:spPr/>
        <p:txBody>
          <a:bodyPr/>
          <a:lstStyle/>
          <a:p>
            <a:fld id="{34DE9FA5-4C56-4177-90CA-0AA684CA6A9D}" type="slidenum">
              <a:rPr lang="en-GB" smtClean="0"/>
              <a:t>18</a:t>
            </a:fld>
            <a:endParaRPr lang="en-GB"/>
          </a:p>
        </p:txBody>
      </p:sp>
    </p:spTree>
    <p:extLst>
      <p:ext uri="{BB962C8B-B14F-4D97-AF65-F5344CB8AC3E}">
        <p14:creationId xmlns:p14="http://schemas.microsoft.com/office/powerpoint/2010/main" val="32197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Main reason for 20 years</a:t>
            </a:r>
            <a:r>
              <a:rPr lang="en-GB" baseline="0" dirty="0" smtClean="0"/>
              <a:t> in making</a:t>
            </a:r>
          </a:p>
          <a:p>
            <a:r>
              <a:rPr lang="en-GB" baseline="0" dirty="0" smtClean="0"/>
              <a:t>More than willing to give advice – means more likely to approve formal application</a:t>
            </a:r>
          </a:p>
          <a:p>
            <a:r>
              <a:rPr lang="en-GB" baseline="0" dirty="0" smtClean="0"/>
              <a:t>Clear lines of communication – appreciated by professionals involved</a:t>
            </a:r>
          </a:p>
          <a:p>
            <a:r>
              <a:rPr lang="en-GB" baseline="0" dirty="0" smtClean="0"/>
              <a:t>Our experiences – DB in audience – builders’ willingness to help</a:t>
            </a:r>
          </a:p>
          <a:p>
            <a:r>
              <a:rPr lang="en-GB" baseline="0" dirty="0" smtClean="0"/>
              <a:t>Faculty process – three points for clarification – font, drainage ditch</a:t>
            </a:r>
            <a:endParaRPr lang="en-GB" dirty="0"/>
          </a:p>
        </p:txBody>
      </p:sp>
      <p:sp>
        <p:nvSpPr>
          <p:cNvPr id="4" name="Slide Number Placeholder 3"/>
          <p:cNvSpPr>
            <a:spLocks noGrp="1"/>
          </p:cNvSpPr>
          <p:nvPr>
            <p:ph type="sldNum" sz="quarter" idx="10"/>
          </p:nvPr>
        </p:nvSpPr>
        <p:spPr/>
        <p:txBody>
          <a:bodyPr/>
          <a:lstStyle/>
          <a:p>
            <a:fld id="{34DE9FA5-4C56-4177-90CA-0AA684CA6A9D}" type="slidenum">
              <a:rPr lang="en-GB" smtClean="0"/>
              <a:t>19</a:t>
            </a:fld>
            <a:endParaRPr lang="en-GB"/>
          </a:p>
        </p:txBody>
      </p:sp>
    </p:spTree>
    <p:extLst>
      <p:ext uri="{BB962C8B-B14F-4D97-AF65-F5344CB8AC3E}">
        <p14:creationId xmlns:p14="http://schemas.microsoft.com/office/powerpoint/2010/main" val="4043928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0DB8122-E13A-44FD-BF88-1DC4C8EFF77D}" type="datetimeFigureOut">
              <a:rPr lang="en-GB" smtClean="0"/>
              <a:t>31/05/2016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3F7E98-C3FF-414A-BC9A-916D60161E62}"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DB8122-E13A-44FD-BF88-1DC4C8EFF77D}" type="datetimeFigureOut">
              <a:rPr lang="en-GB" smtClean="0"/>
              <a:t>31/05/2016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3F7E98-C3FF-414A-BC9A-916D60161E6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0DB8122-E13A-44FD-BF88-1DC4C8EFF77D}" type="datetimeFigureOut">
              <a:rPr lang="en-GB" smtClean="0"/>
              <a:t>31/05/2016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3F7E98-C3FF-414A-BC9A-916D60161E62}"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DB8122-E13A-44FD-BF88-1DC4C8EFF77D}" type="datetimeFigureOut">
              <a:rPr lang="en-GB" smtClean="0"/>
              <a:t>31/05/2016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3F7E98-C3FF-414A-BC9A-916D60161E62}" type="slidenum">
              <a:rPr lang="en-GB" smtClean="0"/>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DB8122-E13A-44FD-BF88-1DC4C8EFF77D}" type="datetimeFigureOut">
              <a:rPr lang="en-GB" smtClean="0"/>
              <a:t>31/05/2016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3F7E98-C3FF-414A-BC9A-916D60161E62}"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0DB8122-E13A-44FD-BF88-1DC4C8EFF77D}" type="datetimeFigureOut">
              <a:rPr lang="en-GB" smtClean="0"/>
              <a:t>31/05/2016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3F7E98-C3FF-414A-BC9A-916D60161E62}"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DB8122-E13A-44FD-BF88-1DC4C8EFF77D}" type="datetimeFigureOut">
              <a:rPr lang="en-GB" smtClean="0"/>
              <a:t>31/05/2016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3F7E98-C3FF-414A-BC9A-916D60161E62}"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DB8122-E13A-44FD-BF88-1DC4C8EFF77D}" type="datetimeFigureOut">
              <a:rPr lang="en-GB" smtClean="0"/>
              <a:t>31/05/2016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3F7E98-C3FF-414A-BC9A-916D60161E62}"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0DB8122-E13A-44FD-BF88-1DC4C8EFF77D}" type="datetimeFigureOut">
              <a:rPr lang="en-GB" smtClean="0"/>
              <a:t>31/05/2016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3F7E98-C3FF-414A-BC9A-916D60161E6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0DB8122-E13A-44FD-BF88-1DC4C8EFF77D}" type="datetimeFigureOut">
              <a:rPr lang="en-GB" smtClean="0"/>
              <a:t>31/05/2016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3F7E98-C3FF-414A-BC9A-916D60161E62}"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DB8122-E13A-44FD-BF88-1DC4C8EFF77D}" type="datetimeFigureOut">
              <a:rPr lang="en-GB" smtClean="0"/>
              <a:t>31/05/2016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3F7E98-C3FF-414A-BC9A-916D60161E62}"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0DB8122-E13A-44FD-BF88-1DC4C8EFF77D}" type="datetimeFigureOut">
              <a:rPr lang="en-GB" smtClean="0"/>
              <a:t>31/05/2016</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83F7E98-C3FF-414A-BC9A-916D60161E62}"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76672"/>
            <a:ext cx="7772400" cy="1470025"/>
          </a:xfrm>
        </p:spPr>
        <p:txBody>
          <a:bodyPr/>
          <a:lstStyle/>
          <a:p>
            <a:r>
              <a:rPr lang="en-GB" dirty="0" smtClean="0"/>
              <a:t>St Michael’s</a:t>
            </a:r>
            <a:br>
              <a:rPr lang="en-GB" dirty="0" smtClean="0"/>
            </a:br>
            <a:r>
              <a:rPr lang="en-GB" dirty="0" smtClean="0"/>
              <a:t>Bishop </a:t>
            </a:r>
            <a:r>
              <a:rPr lang="en-GB" dirty="0" err="1" smtClean="0"/>
              <a:t>Middleham</a:t>
            </a:r>
            <a:endParaRPr lang="en-GB" dirty="0"/>
          </a:p>
        </p:txBody>
      </p:sp>
      <p:sp>
        <p:nvSpPr>
          <p:cNvPr id="3" name="Subtitle 2"/>
          <p:cNvSpPr>
            <a:spLocks noGrp="1"/>
          </p:cNvSpPr>
          <p:nvPr>
            <p:ph type="subTitle" idx="1"/>
          </p:nvPr>
        </p:nvSpPr>
        <p:spPr>
          <a:xfrm>
            <a:off x="1351712" y="4869160"/>
            <a:ext cx="6400800" cy="1126976"/>
          </a:xfrm>
        </p:spPr>
        <p:txBody>
          <a:bodyPr/>
          <a:lstStyle/>
          <a:p>
            <a:r>
              <a:rPr lang="en-GB" dirty="0" smtClean="0">
                <a:solidFill>
                  <a:schemeClr val="tx2">
                    <a:lumMod val="75000"/>
                  </a:schemeClr>
                </a:solidFill>
              </a:rPr>
              <a:t>Re-ordering of the west end of the church</a:t>
            </a:r>
            <a:endParaRPr lang="en-GB" dirty="0">
              <a:solidFill>
                <a:schemeClr val="tx2">
                  <a:lumMod val="7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1916832"/>
            <a:ext cx="4136689" cy="2717969"/>
          </a:xfrm>
          <a:prstGeom prst="rect">
            <a:avLst/>
          </a:prstGeom>
        </p:spPr>
      </p:pic>
    </p:spTree>
    <p:extLst>
      <p:ext uri="{BB962C8B-B14F-4D97-AF65-F5344CB8AC3E}">
        <p14:creationId xmlns:p14="http://schemas.microsoft.com/office/powerpoint/2010/main" val="1367605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u="sng" dirty="0" smtClean="0"/>
              <a:t>Raising the money</a:t>
            </a:r>
            <a:r>
              <a:rPr lang="en-GB" dirty="0" smtClean="0"/>
              <a:t> </a:t>
            </a:r>
          </a:p>
          <a:p>
            <a:r>
              <a:rPr lang="en-GB" dirty="0" smtClean="0"/>
              <a:t>Problems in previous years.</a:t>
            </a:r>
          </a:p>
          <a:p>
            <a:r>
              <a:rPr lang="en-GB" dirty="0" smtClean="0"/>
              <a:t>A substantial bequest.</a:t>
            </a:r>
          </a:p>
          <a:p>
            <a:r>
              <a:rPr lang="en-GB" dirty="0" smtClean="0"/>
              <a:t>Grants.</a:t>
            </a:r>
          </a:p>
          <a:p>
            <a:r>
              <a:rPr lang="en-GB" dirty="0" smtClean="0"/>
              <a:t>Contributions from community.</a:t>
            </a:r>
          </a:p>
          <a:p>
            <a:endParaRPr lang="en-GB" dirty="0"/>
          </a:p>
        </p:txBody>
      </p:sp>
      <p:sp>
        <p:nvSpPr>
          <p:cNvPr id="2" name="Title 1"/>
          <p:cNvSpPr>
            <a:spLocks noGrp="1"/>
          </p:cNvSpPr>
          <p:nvPr>
            <p:ph type="title"/>
          </p:nvPr>
        </p:nvSpPr>
        <p:spPr/>
        <p:txBody>
          <a:bodyPr/>
          <a:lstStyle/>
          <a:p>
            <a:r>
              <a:rPr lang="en-GB" dirty="0" smtClean="0"/>
              <a:t>Managing the process 3</a:t>
            </a:r>
            <a:endParaRPr lang="en-GB" dirty="0"/>
          </a:p>
        </p:txBody>
      </p:sp>
    </p:spTree>
    <p:extLst>
      <p:ext uri="{BB962C8B-B14F-4D97-AF65-F5344CB8AC3E}">
        <p14:creationId xmlns:p14="http://schemas.microsoft.com/office/powerpoint/2010/main" val="1174600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u="sng" dirty="0" smtClean="0"/>
              <a:t>Delegating the tasks</a:t>
            </a:r>
          </a:p>
          <a:p>
            <a:r>
              <a:rPr lang="en-GB" dirty="0" smtClean="0"/>
              <a:t>DCC</a:t>
            </a:r>
          </a:p>
          <a:p>
            <a:r>
              <a:rPr lang="en-GB" dirty="0" smtClean="0"/>
              <a:t>A sub-group of the Team Rector, DCC Chair and DCC Treasurer </a:t>
            </a:r>
          </a:p>
          <a:p>
            <a:r>
              <a:rPr lang="en-GB" dirty="0" smtClean="0"/>
              <a:t>The </a:t>
            </a:r>
            <a:r>
              <a:rPr lang="en-GB" dirty="0"/>
              <a:t>T</a:t>
            </a:r>
            <a:r>
              <a:rPr lang="en-GB" dirty="0" smtClean="0"/>
              <a:t>eam Rector</a:t>
            </a:r>
          </a:p>
          <a:p>
            <a:r>
              <a:rPr lang="en-GB" dirty="0" smtClean="0"/>
              <a:t>The DCC Chair </a:t>
            </a:r>
          </a:p>
          <a:p>
            <a:r>
              <a:rPr lang="en-GB" dirty="0" smtClean="0"/>
              <a:t>The Treasurer</a:t>
            </a:r>
            <a:endParaRPr lang="en-GB" dirty="0"/>
          </a:p>
        </p:txBody>
      </p:sp>
      <p:sp>
        <p:nvSpPr>
          <p:cNvPr id="2" name="Title 1"/>
          <p:cNvSpPr>
            <a:spLocks noGrp="1"/>
          </p:cNvSpPr>
          <p:nvPr>
            <p:ph type="title"/>
          </p:nvPr>
        </p:nvSpPr>
        <p:spPr/>
        <p:txBody>
          <a:bodyPr/>
          <a:lstStyle/>
          <a:p>
            <a:r>
              <a:rPr lang="en-GB" dirty="0" smtClean="0"/>
              <a:t>Managing the process 4</a:t>
            </a:r>
            <a:endParaRPr lang="en-GB" dirty="0"/>
          </a:p>
        </p:txBody>
      </p:sp>
    </p:spTree>
    <p:extLst>
      <p:ext uri="{BB962C8B-B14F-4D97-AF65-F5344CB8AC3E}">
        <p14:creationId xmlns:p14="http://schemas.microsoft.com/office/powerpoint/2010/main" val="1475605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u="sng" dirty="0" smtClean="0"/>
              <a:t>Working with partners</a:t>
            </a:r>
          </a:p>
          <a:p>
            <a:r>
              <a:rPr lang="en-GB" dirty="0" smtClean="0"/>
              <a:t>The architect</a:t>
            </a:r>
          </a:p>
          <a:p>
            <a:r>
              <a:rPr lang="en-GB" dirty="0" smtClean="0"/>
              <a:t>The DAC</a:t>
            </a:r>
          </a:p>
          <a:p>
            <a:r>
              <a:rPr lang="en-GB" dirty="0" smtClean="0"/>
              <a:t>English Heritage</a:t>
            </a:r>
          </a:p>
          <a:p>
            <a:r>
              <a:rPr lang="en-GB" dirty="0" smtClean="0"/>
              <a:t>Church Buildings Council</a:t>
            </a:r>
            <a:endParaRPr lang="en-GB" dirty="0"/>
          </a:p>
        </p:txBody>
      </p:sp>
      <p:sp>
        <p:nvSpPr>
          <p:cNvPr id="2" name="Title 1"/>
          <p:cNvSpPr>
            <a:spLocks noGrp="1"/>
          </p:cNvSpPr>
          <p:nvPr>
            <p:ph type="title"/>
          </p:nvPr>
        </p:nvSpPr>
        <p:spPr/>
        <p:txBody>
          <a:bodyPr/>
          <a:lstStyle/>
          <a:p>
            <a:r>
              <a:rPr lang="en-GB" dirty="0" smtClean="0"/>
              <a:t>Managing the project 5</a:t>
            </a:r>
            <a:endParaRPr lang="en-GB" dirty="0"/>
          </a:p>
        </p:txBody>
      </p:sp>
    </p:spTree>
    <p:extLst>
      <p:ext uri="{BB962C8B-B14F-4D97-AF65-F5344CB8AC3E}">
        <p14:creationId xmlns:p14="http://schemas.microsoft.com/office/powerpoint/2010/main" val="3893348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u="sng" dirty="0" smtClean="0"/>
              <a:t>The faculty application</a:t>
            </a:r>
          </a:p>
          <a:p>
            <a:r>
              <a:rPr lang="en-GB" dirty="0" smtClean="0"/>
              <a:t>Make sure that you have dotted the i’s and crossed the t’s.</a:t>
            </a:r>
          </a:p>
          <a:p>
            <a:r>
              <a:rPr lang="en-GB" dirty="0" smtClean="0"/>
              <a:t>Have all necessary paperwork in place.</a:t>
            </a:r>
          </a:p>
          <a:p>
            <a:r>
              <a:rPr lang="en-GB" dirty="0" smtClean="0"/>
              <a:t>Seek any further advice.</a:t>
            </a:r>
          </a:p>
          <a:p>
            <a:r>
              <a:rPr lang="en-GB" dirty="0" smtClean="0"/>
              <a:t>Don’t underestimate the time it takes.</a:t>
            </a:r>
            <a:endParaRPr lang="en-GB" dirty="0"/>
          </a:p>
        </p:txBody>
      </p:sp>
      <p:sp>
        <p:nvSpPr>
          <p:cNvPr id="2" name="Title 1"/>
          <p:cNvSpPr>
            <a:spLocks noGrp="1"/>
          </p:cNvSpPr>
          <p:nvPr>
            <p:ph type="title"/>
          </p:nvPr>
        </p:nvSpPr>
        <p:spPr/>
        <p:txBody>
          <a:bodyPr/>
          <a:lstStyle/>
          <a:p>
            <a:r>
              <a:rPr lang="en-GB" dirty="0" smtClean="0"/>
              <a:t>Managing the project 6</a:t>
            </a:r>
            <a:endParaRPr lang="en-GB" dirty="0"/>
          </a:p>
        </p:txBody>
      </p:sp>
    </p:spTree>
    <p:extLst>
      <p:ext uri="{BB962C8B-B14F-4D97-AF65-F5344CB8AC3E}">
        <p14:creationId xmlns:p14="http://schemas.microsoft.com/office/powerpoint/2010/main" val="1464953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u="sng" dirty="0" smtClean="0"/>
              <a:t>Work in progress</a:t>
            </a:r>
          </a:p>
          <a:p>
            <a:r>
              <a:rPr lang="en-GB" dirty="0" smtClean="0"/>
              <a:t>Role of architect</a:t>
            </a:r>
          </a:p>
          <a:p>
            <a:r>
              <a:rPr lang="en-GB" dirty="0" smtClean="0"/>
              <a:t>Named liaison person</a:t>
            </a:r>
          </a:p>
          <a:p>
            <a:r>
              <a:rPr lang="en-GB" dirty="0" smtClean="0"/>
              <a:t>‘Church-friendly’ builders</a:t>
            </a:r>
          </a:p>
          <a:p>
            <a:r>
              <a:rPr lang="en-GB" dirty="0" smtClean="0"/>
              <a:t>Anticipate practical difficulties</a:t>
            </a:r>
            <a:endParaRPr lang="en-GB" dirty="0"/>
          </a:p>
        </p:txBody>
      </p:sp>
      <p:sp>
        <p:nvSpPr>
          <p:cNvPr id="2" name="Title 1"/>
          <p:cNvSpPr>
            <a:spLocks noGrp="1"/>
          </p:cNvSpPr>
          <p:nvPr>
            <p:ph type="title"/>
          </p:nvPr>
        </p:nvSpPr>
        <p:spPr/>
        <p:txBody>
          <a:bodyPr/>
          <a:lstStyle/>
          <a:p>
            <a:r>
              <a:rPr lang="en-GB" dirty="0" smtClean="0"/>
              <a:t>Managing the process 7</a:t>
            </a:r>
            <a:endParaRPr lang="en-GB" dirty="0"/>
          </a:p>
        </p:txBody>
      </p:sp>
    </p:spTree>
    <p:extLst>
      <p:ext uri="{BB962C8B-B14F-4D97-AF65-F5344CB8AC3E}">
        <p14:creationId xmlns:p14="http://schemas.microsoft.com/office/powerpoint/2010/main" val="401502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837901"/>
            <a:ext cx="7408333" cy="3450696"/>
          </a:xfrm>
        </p:spPr>
        <p:txBody>
          <a:bodyPr/>
          <a:lstStyle/>
          <a:p>
            <a:r>
              <a:rPr lang="en-GB" dirty="0" smtClean="0"/>
              <a:t>Toilet and kitchen facilities</a:t>
            </a:r>
          </a:p>
          <a:p>
            <a:endParaRPr lang="en-GB" dirty="0"/>
          </a:p>
        </p:txBody>
      </p:sp>
      <p:sp>
        <p:nvSpPr>
          <p:cNvPr id="2" name="Title 1"/>
          <p:cNvSpPr>
            <a:spLocks noGrp="1"/>
          </p:cNvSpPr>
          <p:nvPr>
            <p:ph type="title"/>
          </p:nvPr>
        </p:nvSpPr>
        <p:spPr/>
        <p:txBody>
          <a:bodyPr/>
          <a:lstStyle/>
          <a:p>
            <a:r>
              <a:rPr lang="en-GB" dirty="0" smtClean="0"/>
              <a:t>The finished project 1</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5489" y="2351546"/>
            <a:ext cx="2727495" cy="407440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2348880"/>
            <a:ext cx="2729280" cy="4077072"/>
          </a:xfrm>
          <a:prstGeom prst="rect">
            <a:avLst/>
          </a:prstGeom>
        </p:spPr>
      </p:pic>
    </p:spTree>
    <p:extLst>
      <p:ext uri="{BB962C8B-B14F-4D97-AF65-F5344CB8AC3E}">
        <p14:creationId xmlns:p14="http://schemas.microsoft.com/office/powerpoint/2010/main" val="2997925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484784"/>
            <a:ext cx="7408333" cy="3450696"/>
          </a:xfrm>
        </p:spPr>
        <p:txBody>
          <a:bodyPr/>
          <a:lstStyle/>
          <a:p>
            <a:r>
              <a:rPr lang="en-GB" dirty="0" smtClean="0"/>
              <a:t>A flexible space at the west end and the relocation of the font</a:t>
            </a:r>
            <a:endParaRPr lang="en-GB" dirty="0"/>
          </a:p>
        </p:txBody>
      </p:sp>
      <p:sp>
        <p:nvSpPr>
          <p:cNvPr id="2" name="Title 1"/>
          <p:cNvSpPr>
            <a:spLocks noGrp="1"/>
          </p:cNvSpPr>
          <p:nvPr>
            <p:ph type="title"/>
          </p:nvPr>
        </p:nvSpPr>
        <p:spPr/>
        <p:txBody>
          <a:bodyPr/>
          <a:lstStyle/>
          <a:p>
            <a:r>
              <a:rPr lang="en-GB" dirty="0" smtClean="0"/>
              <a:t>The finished project 2</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2492896"/>
            <a:ext cx="2655487" cy="396683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2849610"/>
            <a:ext cx="4860032" cy="3253410"/>
          </a:xfrm>
          <a:prstGeom prst="rect">
            <a:avLst/>
          </a:prstGeom>
        </p:spPr>
      </p:pic>
    </p:spTree>
    <p:extLst>
      <p:ext uri="{BB962C8B-B14F-4D97-AF65-F5344CB8AC3E}">
        <p14:creationId xmlns:p14="http://schemas.microsoft.com/office/powerpoint/2010/main" val="17175206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A meeting room</a:t>
            </a:r>
          </a:p>
          <a:p>
            <a:pPr marL="0" indent="0">
              <a:buNone/>
            </a:pPr>
            <a:endParaRPr lang="en-GB" dirty="0" smtClean="0"/>
          </a:p>
        </p:txBody>
      </p:sp>
      <p:sp>
        <p:nvSpPr>
          <p:cNvPr id="2" name="Title 1"/>
          <p:cNvSpPr>
            <a:spLocks noGrp="1"/>
          </p:cNvSpPr>
          <p:nvPr>
            <p:ph type="title"/>
          </p:nvPr>
        </p:nvSpPr>
        <p:spPr/>
        <p:txBody>
          <a:bodyPr/>
          <a:lstStyle/>
          <a:p>
            <a:r>
              <a:rPr lang="en-GB" dirty="0" smtClean="0"/>
              <a:t>The finished project 3</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2467441"/>
            <a:ext cx="2295447" cy="3429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5" y="2503389"/>
            <a:ext cx="5068633" cy="3393052"/>
          </a:xfrm>
          <a:prstGeom prst="rect">
            <a:avLst/>
          </a:prstGeom>
        </p:spPr>
      </p:pic>
    </p:spTree>
    <p:extLst>
      <p:ext uri="{BB962C8B-B14F-4D97-AF65-F5344CB8AC3E}">
        <p14:creationId xmlns:p14="http://schemas.microsoft.com/office/powerpoint/2010/main" val="12204267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GB" dirty="0" smtClean="0"/>
              <a:t>Baptisms</a:t>
            </a:r>
          </a:p>
          <a:p>
            <a:r>
              <a:rPr lang="en-GB" dirty="0" smtClean="0"/>
              <a:t>Family services</a:t>
            </a:r>
          </a:p>
          <a:p>
            <a:r>
              <a:rPr lang="en-GB" dirty="0" smtClean="0"/>
              <a:t>Toilet facilities</a:t>
            </a:r>
          </a:p>
          <a:p>
            <a:r>
              <a:rPr lang="en-GB" dirty="0" smtClean="0"/>
              <a:t>Coffee after services</a:t>
            </a:r>
          </a:p>
          <a:p>
            <a:r>
              <a:rPr lang="en-GB" dirty="0" smtClean="0"/>
              <a:t>Weekday Eucharists</a:t>
            </a:r>
          </a:p>
          <a:p>
            <a:r>
              <a:rPr lang="en-GB" dirty="0" smtClean="0"/>
              <a:t>DCC (and other) meetings</a:t>
            </a:r>
          </a:p>
          <a:p>
            <a:r>
              <a:rPr lang="en-GB" dirty="0" smtClean="0"/>
              <a:t>Police surgery</a:t>
            </a:r>
          </a:p>
          <a:p>
            <a:r>
              <a:rPr lang="en-GB" dirty="0" smtClean="0"/>
              <a:t>Music groups</a:t>
            </a:r>
          </a:p>
          <a:p>
            <a:r>
              <a:rPr lang="en-GB" dirty="0" smtClean="0"/>
              <a:t>Social and community events</a:t>
            </a:r>
            <a:endParaRPr lang="en-GB" dirty="0"/>
          </a:p>
        </p:txBody>
      </p:sp>
      <p:sp>
        <p:nvSpPr>
          <p:cNvPr id="2" name="Title 1"/>
          <p:cNvSpPr>
            <a:spLocks noGrp="1"/>
          </p:cNvSpPr>
          <p:nvPr>
            <p:ph type="title"/>
          </p:nvPr>
        </p:nvSpPr>
        <p:spPr/>
        <p:txBody>
          <a:bodyPr>
            <a:normAutofit fontScale="90000"/>
          </a:bodyPr>
          <a:lstStyle/>
          <a:p>
            <a:r>
              <a:rPr lang="en-GB" dirty="0" smtClean="0"/>
              <a:t>How have we used the new facilities?</a:t>
            </a:r>
            <a:endParaRPr lang="en-GB" dirty="0"/>
          </a:p>
        </p:txBody>
      </p:sp>
    </p:spTree>
    <p:extLst>
      <p:ext uri="{BB962C8B-B14F-4D97-AF65-F5344CB8AC3E}">
        <p14:creationId xmlns:p14="http://schemas.microsoft.com/office/powerpoint/2010/main" val="211420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GB" dirty="0" smtClean="0"/>
              <a:t>Make sure that the finances are secure and that there are no other major issues pending.</a:t>
            </a:r>
          </a:p>
          <a:p>
            <a:r>
              <a:rPr lang="en-GB" dirty="0" smtClean="0"/>
              <a:t>Talk to the DAC (and other interested bodies) at an early stage.</a:t>
            </a:r>
          </a:p>
          <a:p>
            <a:r>
              <a:rPr lang="en-GB" dirty="0" smtClean="0"/>
              <a:t>Clear delegation of tasks.</a:t>
            </a:r>
          </a:p>
          <a:p>
            <a:r>
              <a:rPr lang="en-GB" dirty="0" smtClean="0"/>
              <a:t>Establish a good relationship with architect and contractors.</a:t>
            </a:r>
          </a:p>
          <a:p>
            <a:r>
              <a:rPr lang="en-GB" dirty="0" smtClean="0"/>
              <a:t>Remember that costs </a:t>
            </a:r>
            <a:r>
              <a:rPr lang="en-GB" b="1" dirty="0" smtClean="0"/>
              <a:t>will </a:t>
            </a:r>
            <a:r>
              <a:rPr lang="en-GB" dirty="0" smtClean="0"/>
              <a:t>increase.</a:t>
            </a:r>
          </a:p>
          <a:p>
            <a:r>
              <a:rPr lang="en-GB" dirty="0" smtClean="0"/>
              <a:t>Ensure that everything is in place for the faculty application – a list of contents might be useful.</a:t>
            </a:r>
          </a:p>
          <a:p>
            <a:endParaRPr lang="en-GB" dirty="0"/>
          </a:p>
        </p:txBody>
      </p:sp>
      <p:sp>
        <p:nvSpPr>
          <p:cNvPr id="2" name="Title 1"/>
          <p:cNvSpPr>
            <a:spLocks noGrp="1"/>
          </p:cNvSpPr>
          <p:nvPr>
            <p:ph type="title"/>
          </p:nvPr>
        </p:nvSpPr>
        <p:spPr/>
        <p:txBody>
          <a:bodyPr>
            <a:normAutofit fontScale="90000"/>
          </a:bodyPr>
          <a:lstStyle/>
          <a:p>
            <a:r>
              <a:rPr lang="en-GB" dirty="0" smtClean="0"/>
              <a:t>What have we learnt from the project?</a:t>
            </a:r>
            <a:endParaRPr lang="en-GB" dirty="0"/>
          </a:p>
        </p:txBody>
      </p:sp>
    </p:spTree>
    <p:extLst>
      <p:ext uri="{BB962C8B-B14F-4D97-AF65-F5344CB8AC3E}">
        <p14:creationId xmlns:p14="http://schemas.microsoft.com/office/powerpoint/2010/main" val="159233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The project was almost 20 years in the making.</a:t>
            </a:r>
          </a:p>
          <a:p>
            <a:r>
              <a:rPr lang="en-GB" dirty="0" smtClean="0"/>
              <a:t>It began as a response to a number of factors about the church:</a:t>
            </a:r>
          </a:p>
          <a:p>
            <a:pPr lvl="1">
              <a:buFont typeface="Wingdings" panose="05000000000000000000" pitchFamily="2" charset="2"/>
              <a:buChar char="q"/>
            </a:pPr>
            <a:r>
              <a:rPr lang="en-GB" dirty="0"/>
              <a:t> </a:t>
            </a:r>
            <a:r>
              <a:rPr lang="en-GB" dirty="0" smtClean="0"/>
              <a:t>the fact that the church was much larger than its current congregation needed.</a:t>
            </a:r>
          </a:p>
          <a:p>
            <a:pPr lvl="1">
              <a:buFont typeface="Wingdings" panose="05000000000000000000" pitchFamily="2" charset="2"/>
              <a:buChar char="q"/>
            </a:pPr>
            <a:r>
              <a:rPr lang="en-GB" dirty="0" smtClean="0"/>
              <a:t> the inflexibility of the interior furnishings.</a:t>
            </a:r>
          </a:p>
          <a:p>
            <a:pPr lvl="1">
              <a:buFont typeface="Wingdings" panose="05000000000000000000" pitchFamily="2" charset="2"/>
              <a:buChar char="q"/>
            </a:pPr>
            <a:r>
              <a:rPr lang="en-GB" dirty="0" smtClean="0"/>
              <a:t> the lack of toilet facilities.</a:t>
            </a:r>
            <a:endParaRPr lang="en-GB" dirty="0"/>
          </a:p>
        </p:txBody>
      </p:sp>
      <p:sp>
        <p:nvSpPr>
          <p:cNvPr id="2" name="Title 1"/>
          <p:cNvSpPr>
            <a:spLocks noGrp="1"/>
          </p:cNvSpPr>
          <p:nvPr>
            <p:ph type="title"/>
          </p:nvPr>
        </p:nvSpPr>
        <p:spPr/>
        <p:txBody>
          <a:bodyPr/>
          <a:lstStyle/>
          <a:p>
            <a:r>
              <a:rPr lang="en-GB" dirty="0" smtClean="0"/>
              <a:t>Background</a:t>
            </a:r>
            <a:endParaRPr lang="en-GB" dirty="0"/>
          </a:p>
        </p:txBody>
      </p:sp>
    </p:spTree>
    <p:extLst>
      <p:ext uri="{BB962C8B-B14F-4D97-AF65-F5344CB8AC3E}">
        <p14:creationId xmlns:p14="http://schemas.microsoft.com/office/powerpoint/2010/main" val="31030142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smtClean="0"/>
              <a:t>A resounding</a:t>
            </a:r>
            <a:endParaRPr lang="en-GB" dirty="0"/>
          </a:p>
        </p:txBody>
      </p:sp>
      <p:sp>
        <p:nvSpPr>
          <p:cNvPr id="2" name="Title 1"/>
          <p:cNvSpPr>
            <a:spLocks noGrp="1"/>
          </p:cNvSpPr>
          <p:nvPr>
            <p:ph type="title"/>
          </p:nvPr>
        </p:nvSpPr>
        <p:spPr/>
        <p:txBody>
          <a:bodyPr/>
          <a:lstStyle/>
          <a:p>
            <a:r>
              <a:rPr lang="en-GB" dirty="0" smtClean="0"/>
              <a:t>Has it been worth it?</a:t>
            </a:r>
            <a:endParaRPr lang="en-GB" dirty="0"/>
          </a:p>
        </p:txBody>
      </p:sp>
      <p:pic>
        <p:nvPicPr>
          <p:cNvPr id="1026" name="Picture 2" descr="C:\Users\Bill\AppData\Local\Microsoft\Windows\INetCache\IE\ZIRMQD4R\yes_logo[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429000"/>
            <a:ext cx="3168352" cy="1984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74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65724" y="476672"/>
            <a:ext cx="3884559" cy="2600407"/>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2546569"/>
            <a:ext cx="2472388" cy="369332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6" y="2522857"/>
            <a:ext cx="2488261" cy="3717032"/>
          </a:xfrm>
          <a:prstGeom prst="rect">
            <a:avLst/>
          </a:prstGeom>
        </p:spPr>
      </p:pic>
      <p:sp>
        <p:nvSpPr>
          <p:cNvPr id="7" name="TextBox 6"/>
          <p:cNvSpPr txBox="1"/>
          <p:nvPr/>
        </p:nvSpPr>
        <p:spPr>
          <a:xfrm>
            <a:off x="3347864" y="3861048"/>
            <a:ext cx="2520280" cy="1569660"/>
          </a:xfrm>
          <a:prstGeom prst="rect">
            <a:avLst/>
          </a:prstGeom>
          <a:noFill/>
        </p:spPr>
        <p:txBody>
          <a:bodyPr wrap="square" rtlCol="0">
            <a:spAutoFit/>
          </a:bodyPr>
          <a:lstStyle/>
          <a:p>
            <a:r>
              <a:rPr lang="en-GB" sz="3200" dirty="0" smtClean="0"/>
              <a:t>West end of nave before re-ordering</a:t>
            </a:r>
            <a:endParaRPr lang="en-GB" sz="3200" dirty="0"/>
          </a:p>
        </p:txBody>
      </p:sp>
    </p:spTree>
    <p:extLst>
      <p:ext uri="{BB962C8B-B14F-4D97-AF65-F5344CB8AC3E}">
        <p14:creationId xmlns:p14="http://schemas.microsoft.com/office/powerpoint/2010/main" val="1649998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628800"/>
            <a:ext cx="7408333" cy="3450696"/>
          </a:xfrm>
        </p:spPr>
        <p:txBody>
          <a:bodyPr/>
          <a:lstStyle/>
          <a:p>
            <a:r>
              <a:rPr lang="en-GB" dirty="0" smtClean="0"/>
              <a:t>There were four different phases:</a:t>
            </a:r>
          </a:p>
          <a:p>
            <a:pPr marL="971550" lvl="1" indent="-514350">
              <a:buFont typeface="+mj-lt"/>
              <a:buAutoNum type="arabicPeriod"/>
            </a:pPr>
            <a:r>
              <a:rPr lang="en-GB" dirty="0" smtClean="0"/>
              <a:t>The transformation of the west end of the nave into a meeting room with toilet facilities.</a:t>
            </a:r>
          </a:p>
          <a:p>
            <a:pPr marL="457200" lvl="1" indent="0">
              <a:buNone/>
            </a:pPr>
            <a:endParaRPr lang="en-GB" dirty="0"/>
          </a:p>
        </p:txBody>
      </p:sp>
      <p:sp>
        <p:nvSpPr>
          <p:cNvPr id="2" name="Title 1"/>
          <p:cNvSpPr>
            <a:spLocks noGrp="1"/>
          </p:cNvSpPr>
          <p:nvPr>
            <p:ph type="title"/>
          </p:nvPr>
        </p:nvSpPr>
        <p:spPr/>
        <p:txBody>
          <a:bodyPr/>
          <a:lstStyle/>
          <a:p>
            <a:r>
              <a:rPr lang="en-GB" dirty="0" smtClean="0"/>
              <a:t>Background</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44413" y="2255849"/>
            <a:ext cx="3600398" cy="5073815"/>
          </a:xfrm>
          <a:prstGeom prst="rect">
            <a:avLst/>
          </a:prstGeom>
        </p:spPr>
      </p:pic>
    </p:spTree>
    <p:extLst>
      <p:ext uri="{BB962C8B-B14F-4D97-AF65-F5344CB8AC3E}">
        <p14:creationId xmlns:p14="http://schemas.microsoft.com/office/powerpoint/2010/main" val="4105532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4"/>
            <a:ext cx="8229600" cy="5904656"/>
          </a:xfrm>
        </p:spPr>
        <p:txBody>
          <a:bodyPr/>
          <a:lstStyle/>
          <a:p>
            <a:pPr marL="514350" indent="-514350">
              <a:buFont typeface="+mj-lt"/>
              <a:buAutoNum type="arabicPeriod" startAt="2"/>
            </a:pPr>
            <a:r>
              <a:rPr lang="en-GB" dirty="0" smtClean="0"/>
              <a:t>The installation of a toilet beside the north door.</a:t>
            </a:r>
          </a:p>
          <a:p>
            <a:pPr marL="514350" indent="-514350">
              <a:buFont typeface="+mj-lt"/>
              <a:buAutoNum type="arabicPeriod" startAt="2"/>
            </a:pPr>
            <a:endParaRPr lang="en-GB" dirty="0"/>
          </a:p>
          <a:p>
            <a:pPr marL="514350" indent="-514350">
              <a:buFont typeface="+mj-lt"/>
              <a:buAutoNum type="arabicPeriod" startAt="2"/>
            </a:pPr>
            <a:endParaRPr lang="en-GB" dirty="0" smtClean="0"/>
          </a:p>
          <a:p>
            <a:pPr marL="514350" indent="-514350">
              <a:buFont typeface="+mj-lt"/>
              <a:buAutoNum type="arabicPeriod" startAt="2"/>
            </a:pPr>
            <a:endParaRPr lang="en-GB" dirty="0"/>
          </a:p>
          <a:p>
            <a:pPr marL="514350" indent="-514350">
              <a:buFont typeface="+mj-lt"/>
              <a:buAutoNum type="arabicPeriod" startAt="2"/>
            </a:pPr>
            <a:endParaRPr lang="en-GB" dirty="0" smtClean="0"/>
          </a:p>
          <a:p>
            <a:pPr marL="514350" indent="-514350">
              <a:buFont typeface="+mj-lt"/>
              <a:buAutoNum type="arabicPeriod" startAt="2"/>
            </a:pPr>
            <a:endParaRPr lang="en-GB" dirty="0"/>
          </a:p>
          <a:p>
            <a:pPr marL="514350" indent="-514350">
              <a:buFont typeface="+mj-lt"/>
              <a:buAutoNum type="arabicPeriod" startAt="2"/>
            </a:pPr>
            <a:endParaRPr lang="en-GB" dirty="0" smtClean="0"/>
          </a:p>
          <a:p>
            <a:pPr marL="514350" indent="-514350">
              <a:buFont typeface="+mj-lt"/>
              <a:buAutoNum type="arabicPeriod" startAt="2"/>
            </a:pPr>
            <a:endParaRPr lang="en-GB" dirty="0"/>
          </a:p>
          <a:p>
            <a:pPr marL="514350" indent="-514350">
              <a:buFont typeface="+mj-lt"/>
              <a:buAutoNum type="arabicPeriod" startAt="2"/>
            </a:pPr>
            <a:endParaRPr lang="en-GB" dirty="0" smtClean="0"/>
          </a:p>
          <a:p>
            <a:pPr marL="514350" indent="-514350">
              <a:buFont typeface="+mj-lt"/>
              <a:buAutoNum type="arabicPeriod" startAt="2"/>
            </a:pPr>
            <a:endParaRPr lang="en-GB" dirty="0" smtClean="0"/>
          </a:p>
          <a:p>
            <a:pPr marL="514350" indent="-514350">
              <a:buFont typeface="+mj-lt"/>
              <a:buAutoNum type="arabicPeriod" startAt="2"/>
            </a:pPr>
            <a:r>
              <a:rPr lang="en-GB" dirty="0" smtClean="0"/>
              <a:t>The installation of a toilet and small kitchen against the west wall of the nave.</a:t>
            </a:r>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070710" y="736818"/>
            <a:ext cx="3303500" cy="4655416"/>
          </a:xfrm>
          <a:prstGeom prst="rect">
            <a:avLst/>
          </a:prstGeom>
        </p:spPr>
      </p:pic>
    </p:spTree>
    <p:extLst>
      <p:ext uri="{BB962C8B-B14F-4D97-AF65-F5344CB8AC3E}">
        <p14:creationId xmlns:p14="http://schemas.microsoft.com/office/powerpoint/2010/main" val="2055392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916832"/>
            <a:ext cx="7408333" cy="4209331"/>
          </a:xfrm>
        </p:spPr>
        <p:txBody>
          <a:bodyPr>
            <a:normAutofit/>
          </a:bodyPr>
          <a:lstStyle/>
          <a:p>
            <a:pPr marL="0" indent="0" algn="ctr">
              <a:buNone/>
            </a:pPr>
            <a:r>
              <a:rPr lang="en-GB" dirty="0" smtClean="0"/>
              <a:t>Each of these plans was abandoned.</a:t>
            </a:r>
          </a:p>
          <a:p>
            <a:pPr marL="0" indent="0" algn="ctr">
              <a:buNone/>
            </a:pPr>
            <a:endParaRPr lang="en-GB" dirty="0" smtClean="0"/>
          </a:p>
          <a:p>
            <a:pPr marL="514350" indent="-514350">
              <a:buFont typeface="+mj-lt"/>
              <a:buAutoNum type="arabicPeriod"/>
            </a:pPr>
            <a:r>
              <a:rPr lang="en-GB" dirty="0" smtClean="0"/>
              <a:t>The church roof needed to be replaced.</a:t>
            </a:r>
          </a:p>
          <a:p>
            <a:pPr marL="0" indent="0">
              <a:buNone/>
            </a:pPr>
            <a:endParaRPr lang="en-GB" dirty="0" smtClean="0"/>
          </a:p>
          <a:p>
            <a:pPr marL="514350" indent="-514350">
              <a:buFont typeface="+mj-lt"/>
              <a:buAutoNum type="arabicPeriod" startAt="2"/>
            </a:pPr>
            <a:r>
              <a:rPr lang="en-GB" dirty="0" smtClean="0"/>
              <a:t>The church boiler needed to be replaced.</a:t>
            </a:r>
          </a:p>
          <a:p>
            <a:pPr marL="0" indent="0">
              <a:buNone/>
            </a:pPr>
            <a:endParaRPr lang="en-GB" dirty="0" smtClean="0"/>
          </a:p>
          <a:p>
            <a:pPr marL="514350" indent="-514350">
              <a:buFont typeface="+mj-lt"/>
              <a:buAutoNum type="arabicPeriod" startAt="3"/>
            </a:pPr>
            <a:r>
              <a:rPr lang="en-GB" dirty="0" smtClean="0"/>
              <a:t>The plan was postponed while problems with the churchyard wall were dealt with. When it was revived, the DAC expressed reservations that the proposed installation would be too obtrusive.</a:t>
            </a:r>
            <a:endParaRPr lang="en-GB" dirty="0"/>
          </a:p>
        </p:txBody>
      </p:sp>
      <p:sp>
        <p:nvSpPr>
          <p:cNvPr id="2" name="Title 1"/>
          <p:cNvSpPr>
            <a:spLocks noGrp="1"/>
          </p:cNvSpPr>
          <p:nvPr>
            <p:ph type="title"/>
          </p:nvPr>
        </p:nvSpPr>
        <p:spPr/>
        <p:txBody>
          <a:bodyPr/>
          <a:lstStyle/>
          <a:p>
            <a:r>
              <a:rPr lang="en-GB" dirty="0" smtClean="0"/>
              <a:t>Background</a:t>
            </a:r>
            <a:endParaRPr lang="en-GB" dirty="0"/>
          </a:p>
        </p:txBody>
      </p:sp>
    </p:spTree>
    <p:extLst>
      <p:ext uri="{BB962C8B-B14F-4D97-AF65-F5344CB8AC3E}">
        <p14:creationId xmlns:p14="http://schemas.microsoft.com/office/powerpoint/2010/main" val="2370705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rot="16200000">
            <a:off x="1835697" y="188639"/>
            <a:ext cx="5256584" cy="7416823"/>
          </a:xfrm>
          <a:prstGeom prst="rect">
            <a:avLst/>
          </a:prstGeom>
        </p:spPr>
      </p:pic>
      <p:sp>
        <p:nvSpPr>
          <p:cNvPr id="2" name="Title 1"/>
          <p:cNvSpPr>
            <a:spLocks noGrp="1"/>
          </p:cNvSpPr>
          <p:nvPr>
            <p:ph type="title"/>
          </p:nvPr>
        </p:nvSpPr>
        <p:spPr/>
        <p:txBody>
          <a:bodyPr/>
          <a:lstStyle/>
          <a:p>
            <a:r>
              <a:rPr lang="en-GB" dirty="0" smtClean="0"/>
              <a:t>Phase 4 – the final plan</a:t>
            </a:r>
            <a:endParaRPr lang="en-GB" dirty="0"/>
          </a:p>
        </p:txBody>
      </p:sp>
      <p:sp>
        <p:nvSpPr>
          <p:cNvPr id="8" name="Text Box 2"/>
          <p:cNvSpPr txBox="1">
            <a:spLocks noChangeArrowheads="1"/>
          </p:cNvSpPr>
          <p:nvPr/>
        </p:nvSpPr>
        <p:spPr bwMode="auto">
          <a:xfrm>
            <a:off x="1566220" y="2744531"/>
            <a:ext cx="1053083" cy="54045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en-GB" sz="1100">
                <a:effectLst/>
                <a:latin typeface="Calibri"/>
                <a:ea typeface="Calibri"/>
                <a:cs typeface="Times New Roman"/>
              </a:rPr>
              <a:t>Toilet and</a:t>
            </a:r>
          </a:p>
          <a:p>
            <a:pPr>
              <a:lnSpc>
                <a:spcPct val="115000"/>
              </a:lnSpc>
              <a:spcAft>
                <a:spcPts val="1000"/>
              </a:spcAft>
            </a:pPr>
            <a:r>
              <a:rPr lang="en-GB" sz="1100">
                <a:effectLst/>
                <a:latin typeface="Calibri"/>
                <a:ea typeface="Calibri"/>
                <a:cs typeface="Times New Roman"/>
              </a:rPr>
              <a:t>Kitchen</a:t>
            </a:r>
          </a:p>
        </p:txBody>
      </p:sp>
      <p:sp>
        <p:nvSpPr>
          <p:cNvPr id="9" name="Flowchart: Connector 8"/>
          <p:cNvSpPr/>
          <p:nvPr/>
        </p:nvSpPr>
        <p:spPr>
          <a:xfrm>
            <a:off x="2358794" y="3984742"/>
            <a:ext cx="201451" cy="24221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 name="Text Box 2"/>
          <p:cNvSpPr txBox="1">
            <a:spLocks noChangeArrowheads="1"/>
          </p:cNvSpPr>
          <p:nvPr/>
        </p:nvSpPr>
        <p:spPr bwMode="auto">
          <a:xfrm>
            <a:off x="1566221" y="5013176"/>
            <a:ext cx="675005" cy="4832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spcAft>
                <a:spcPts val="0"/>
              </a:spcAft>
            </a:pPr>
            <a:r>
              <a:rPr lang="en-GB" sz="1100" dirty="0">
                <a:effectLst/>
                <a:latin typeface="Calibri"/>
                <a:ea typeface="Calibri"/>
                <a:cs typeface="Times New Roman"/>
              </a:rPr>
              <a:t>Meeting</a:t>
            </a:r>
          </a:p>
          <a:p>
            <a:pPr>
              <a:spcAft>
                <a:spcPts val="0"/>
              </a:spcAft>
            </a:pPr>
            <a:r>
              <a:rPr lang="en-GB" sz="1100" dirty="0">
                <a:effectLst/>
                <a:latin typeface="Calibri"/>
                <a:ea typeface="Calibri"/>
                <a:cs typeface="Times New Roman"/>
              </a:rPr>
              <a:t>room</a:t>
            </a:r>
          </a:p>
        </p:txBody>
      </p:sp>
      <p:sp>
        <p:nvSpPr>
          <p:cNvPr id="3" name="TextBox 2"/>
          <p:cNvSpPr txBox="1"/>
          <p:nvPr/>
        </p:nvSpPr>
        <p:spPr>
          <a:xfrm>
            <a:off x="1876283" y="3949961"/>
            <a:ext cx="560043" cy="276999"/>
          </a:xfrm>
          <a:prstGeom prst="rect">
            <a:avLst/>
          </a:prstGeom>
          <a:noFill/>
        </p:spPr>
        <p:txBody>
          <a:bodyPr wrap="square" rtlCol="0">
            <a:spAutoFit/>
          </a:bodyPr>
          <a:lstStyle/>
          <a:p>
            <a:r>
              <a:rPr lang="en-GB" sz="1200" dirty="0" smtClean="0"/>
              <a:t>Font</a:t>
            </a:r>
            <a:endParaRPr lang="en-GB" sz="1200" dirty="0"/>
          </a:p>
        </p:txBody>
      </p:sp>
    </p:spTree>
    <p:extLst>
      <p:ext uri="{BB962C8B-B14F-4D97-AF65-F5344CB8AC3E}">
        <p14:creationId xmlns:p14="http://schemas.microsoft.com/office/powerpoint/2010/main" val="561676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u="sng" dirty="0" smtClean="0"/>
              <a:t>Reaching agreement </a:t>
            </a:r>
            <a:r>
              <a:rPr lang="en-GB" dirty="0" smtClean="0"/>
              <a:t>was never difficult.</a:t>
            </a:r>
          </a:p>
          <a:p>
            <a:r>
              <a:rPr lang="en-GB" dirty="0" smtClean="0"/>
              <a:t>Consensus on need.</a:t>
            </a:r>
          </a:p>
          <a:p>
            <a:r>
              <a:rPr lang="en-GB" dirty="0" smtClean="0"/>
              <a:t>Developing agreement which led to changes.</a:t>
            </a:r>
            <a:endParaRPr lang="en-GB" dirty="0"/>
          </a:p>
        </p:txBody>
      </p:sp>
      <p:sp>
        <p:nvSpPr>
          <p:cNvPr id="2" name="Title 1"/>
          <p:cNvSpPr>
            <a:spLocks noGrp="1"/>
          </p:cNvSpPr>
          <p:nvPr>
            <p:ph type="title"/>
          </p:nvPr>
        </p:nvSpPr>
        <p:spPr/>
        <p:txBody>
          <a:bodyPr/>
          <a:lstStyle/>
          <a:p>
            <a:r>
              <a:rPr lang="en-GB" dirty="0" smtClean="0"/>
              <a:t>Managing the process 1</a:t>
            </a:r>
            <a:endParaRPr lang="en-GB" dirty="0"/>
          </a:p>
        </p:txBody>
      </p:sp>
    </p:spTree>
    <p:extLst>
      <p:ext uri="{BB962C8B-B14F-4D97-AF65-F5344CB8AC3E}">
        <p14:creationId xmlns:p14="http://schemas.microsoft.com/office/powerpoint/2010/main" val="2324857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u="sng" dirty="0" smtClean="0"/>
              <a:t>Consultation.</a:t>
            </a:r>
          </a:p>
          <a:p>
            <a:r>
              <a:rPr lang="en-GB" dirty="0" smtClean="0"/>
              <a:t>Meetings with regular congregation. </a:t>
            </a:r>
          </a:p>
          <a:p>
            <a:r>
              <a:rPr lang="en-GB" dirty="0" smtClean="0"/>
              <a:t>Letters to wider community.</a:t>
            </a:r>
          </a:p>
          <a:p>
            <a:r>
              <a:rPr lang="en-GB" dirty="0" smtClean="0"/>
              <a:t>Word of mouth – some negative comments.</a:t>
            </a:r>
            <a:endParaRPr lang="en-GB" dirty="0"/>
          </a:p>
        </p:txBody>
      </p:sp>
      <p:sp>
        <p:nvSpPr>
          <p:cNvPr id="2" name="Title 1"/>
          <p:cNvSpPr>
            <a:spLocks noGrp="1"/>
          </p:cNvSpPr>
          <p:nvPr>
            <p:ph type="title"/>
          </p:nvPr>
        </p:nvSpPr>
        <p:spPr/>
        <p:txBody>
          <a:bodyPr/>
          <a:lstStyle/>
          <a:p>
            <a:r>
              <a:rPr lang="en-GB" dirty="0" smtClean="0"/>
              <a:t>Managing the process 2</a:t>
            </a:r>
            <a:endParaRPr lang="en-GB" dirty="0"/>
          </a:p>
        </p:txBody>
      </p:sp>
    </p:spTree>
    <p:extLst>
      <p:ext uri="{BB962C8B-B14F-4D97-AF65-F5344CB8AC3E}">
        <p14:creationId xmlns:p14="http://schemas.microsoft.com/office/powerpoint/2010/main" val="13922685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2541</TotalTime>
  <Words>1027</Words>
  <Application>Microsoft Office PowerPoint</Application>
  <PresentationFormat>On-screen Show (4:3)</PresentationFormat>
  <Paragraphs>137</Paragraphs>
  <Slides>20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Calibri</vt:lpstr>
      <vt:lpstr>Candara</vt:lpstr>
      <vt:lpstr>Symbol</vt:lpstr>
      <vt:lpstr>Times New Roman</vt:lpstr>
      <vt:lpstr>Wingdings</vt:lpstr>
      <vt:lpstr>Waveform</vt:lpstr>
      <vt:lpstr>St Michael’s Bishop Middleham</vt:lpstr>
      <vt:lpstr>Background</vt:lpstr>
      <vt:lpstr>PowerPoint Presentation</vt:lpstr>
      <vt:lpstr>Background</vt:lpstr>
      <vt:lpstr>PowerPoint Presentation</vt:lpstr>
      <vt:lpstr>Background</vt:lpstr>
      <vt:lpstr>Phase 4 – the final plan</vt:lpstr>
      <vt:lpstr>Managing the process 1</vt:lpstr>
      <vt:lpstr>Managing the process 2</vt:lpstr>
      <vt:lpstr>Managing the process 3</vt:lpstr>
      <vt:lpstr>Managing the process 4</vt:lpstr>
      <vt:lpstr>Managing the project 5</vt:lpstr>
      <vt:lpstr>Managing the project 6</vt:lpstr>
      <vt:lpstr>Managing the process 7</vt:lpstr>
      <vt:lpstr>The finished project 1</vt:lpstr>
      <vt:lpstr>The finished project 2</vt:lpstr>
      <vt:lpstr>The finished project 3</vt:lpstr>
      <vt:lpstr>How have we used the new facilities?</vt:lpstr>
      <vt:lpstr>What have we learnt from the project?</vt:lpstr>
      <vt:lpstr>Has it been worth it?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Michael’s Bishop Middleham</dc:title>
  <dc:creator>Bill</dc:creator>
  <cp:lastModifiedBy>HRB</cp:lastModifiedBy>
  <cp:revision>20</cp:revision>
  <dcterms:created xsi:type="dcterms:W3CDTF">2016-05-25T10:23:13Z</dcterms:created>
  <dcterms:modified xsi:type="dcterms:W3CDTF">2016-05-31T15:18:26Z</dcterms:modified>
</cp:coreProperties>
</file>