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0"/>
  </p:notesMasterIdLst>
  <p:sldIdLst>
    <p:sldId id="293" r:id="rId2"/>
    <p:sldId id="330" r:id="rId3"/>
    <p:sldId id="331" r:id="rId4"/>
    <p:sldId id="324" r:id="rId5"/>
    <p:sldId id="325" r:id="rId6"/>
    <p:sldId id="326" r:id="rId7"/>
    <p:sldId id="328" r:id="rId8"/>
    <p:sldId id="287" r:id="rId9"/>
    <p:sldId id="290" r:id="rId10"/>
    <p:sldId id="279" r:id="rId11"/>
    <p:sldId id="280" r:id="rId12"/>
    <p:sldId id="281" r:id="rId13"/>
    <p:sldId id="282" r:id="rId14"/>
    <p:sldId id="266" r:id="rId15"/>
    <p:sldId id="283" r:id="rId16"/>
    <p:sldId id="267" r:id="rId17"/>
    <p:sldId id="273" r:id="rId18"/>
    <p:sldId id="32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50" autoAdjust="0"/>
    <p:restoredTop sz="94675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EAA-00CD-43D7-B821-C54CF3BA572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F824D-55BC-4066-82F2-466274F3F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7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3B0F-0BD2-48B6-8332-D4EBE25CA9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8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test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B5ACD9-5143-46D5-A37E-6F3D0179D5D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0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3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0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8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2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5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6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2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9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1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20D1-81DD-4954-9481-4AF52FD5A83C}" type="datetimeFigureOut">
              <a:rPr lang="en-GB" smtClean="0"/>
              <a:t>10/06/2016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20B8-2B64-4C71-9A46-F925D73C9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9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62501" y="1970237"/>
            <a:ext cx="7417416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Managing Major Projects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defRPr/>
            </a:pPr>
            <a:endParaRPr lang="en-GB" sz="3200" b="1" dirty="0">
              <a:solidFill>
                <a:schemeClr val="accent2"/>
              </a:solidFill>
              <a:latin typeface="+mj-lt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Getting Started</a:t>
            </a:r>
            <a:endParaRPr lang="en-GB" sz="3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endParaRPr lang="en-GB" sz="3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en-GB" sz="3600" dirty="0">
                <a:solidFill>
                  <a:srgbClr val="0070C0"/>
                </a:solidFill>
                <a:latin typeface="Bookman Old Style" panose="02050604050505020204" pitchFamily="18" charset="0"/>
              </a:rPr>
              <a:t>9</a:t>
            </a:r>
            <a:r>
              <a:rPr lang="en-GB" sz="3600" baseline="300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th</a:t>
            </a:r>
            <a:r>
              <a:rPr lang="en-GB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June 2016</a:t>
            </a:r>
            <a:endParaRPr lang="en-GB" sz="3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Standard</a:t>
            </a:r>
            <a:r>
              <a:rPr lang="en-GB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Information</a:t>
            </a:r>
            <a:endParaRPr lang="en-GB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7794" r="12473" b="4953"/>
          <a:stretch/>
        </p:blipFill>
        <p:spPr bwMode="auto">
          <a:xfrm>
            <a:off x="1691680" y="1412776"/>
            <a:ext cx="5755365" cy="49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Petition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7695" r="13020" b="5523"/>
          <a:stretch/>
        </p:blipFill>
        <p:spPr bwMode="auto">
          <a:xfrm>
            <a:off x="1835696" y="1412776"/>
            <a:ext cx="598626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Statement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of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Significance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7868" r="12983" b="14542"/>
          <a:stretch/>
        </p:blipFill>
        <p:spPr bwMode="auto">
          <a:xfrm>
            <a:off x="1402432" y="1690689"/>
            <a:ext cx="6481936" cy="493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Statement</a:t>
            </a:r>
            <a:r>
              <a:rPr lang="en-GB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of</a:t>
            </a:r>
            <a:r>
              <a:rPr lang="en-GB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Needs</a:t>
            </a:r>
            <a:endParaRPr lang="en-GB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7327" r="12692" b="11080"/>
          <a:stretch/>
        </p:blipFill>
        <p:spPr bwMode="auto">
          <a:xfrm>
            <a:off x="1475656" y="1268760"/>
            <a:ext cx="6192688" cy="529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	DAC Informal Advice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7670" r="12886" b="35638"/>
          <a:stretch/>
        </p:blipFill>
        <p:spPr bwMode="auto">
          <a:xfrm>
            <a:off x="753473" y="1268760"/>
            <a:ext cx="727491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20688"/>
            <a:ext cx="6342856" cy="792088"/>
          </a:xfrm>
        </p:spPr>
        <p:txBody>
          <a:bodyPr/>
          <a:lstStyle/>
          <a:p>
            <a:pPr algn="ctr"/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Notification of Advice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7323" r="12398" b="13487"/>
          <a:stretch/>
        </p:blipFill>
        <p:spPr bwMode="auto">
          <a:xfrm>
            <a:off x="1331640" y="1556792"/>
            <a:ext cx="6236905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	Public Notice Form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7362" r="13018" b="18212"/>
          <a:stretch/>
        </p:blipFill>
        <p:spPr bwMode="auto">
          <a:xfrm>
            <a:off x="1243750" y="1690688"/>
            <a:ext cx="6568610" cy="47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	Faculty</a:t>
            </a:r>
            <a:r>
              <a:rPr lang="en-GB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Approved</a:t>
            </a:r>
            <a:endParaRPr lang="en-GB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7949" r="13304" b="4711"/>
          <a:stretch/>
        </p:blipFill>
        <p:spPr bwMode="auto">
          <a:xfrm>
            <a:off x="1886856" y="1916832"/>
            <a:ext cx="56374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95288" y="762909"/>
            <a:ext cx="8353425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marL="544513" indent="-544513" algn="ctr">
              <a:defRPr/>
            </a:pP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itchFamily="18" charset="0"/>
              </a:rPr>
              <a:t>CONCLUSION</a:t>
            </a:r>
          </a:p>
          <a:p>
            <a:pPr marL="544513" indent="-544513">
              <a:defRPr/>
            </a:pPr>
            <a:endParaRPr lang="en-GB" sz="1200" dirty="0">
              <a:solidFill>
                <a:schemeClr val="accent2"/>
              </a:solidFill>
              <a:latin typeface="Bookman Old Style" pitchFamily="18" charset="0"/>
            </a:endParaRPr>
          </a:p>
          <a:p>
            <a:pPr marL="544513" indent="-544513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0000"/>
              <a:buFontTx/>
              <a:buChar char="•"/>
              <a:defRPr/>
            </a:pPr>
            <a:r>
              <a:rPr lang="en-GB" sz="2400" dirty="0" smtClean="0">
                <a:solidFill>
                  <a:srgbClr val="002060"/>
                </a:solidFill>
                <a:latin typeface="Bookman Old Style" pitchFamily="18" charset="0"/>
              </a:rPr>
              <a:t>Ask the right questions</a:t>
            </a:r>
            <a:endParaRPr lang="en-GB" sz="24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544513" indent="-544513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0000"/>
              <a:buFontTx/>
              <a:buChar char="•"/>
              <a:defRPr/>
            </a:pPr>
            <a:r>
              <a:rPr lang="en-GB" sz="2400" dirty="0" smtClean="0">
                <a:solidFill>
                  <a:srgbClr val="002060"/>
                </a:solidFill>
                <a:latin typeface="Bookman Old Style" pitchFamily="18" charset="0"/>
              </a:rPr>
              <a:t>Work with partners in and </a:t>
            </a:r>
            <a:r>
              <a:rPr lang="en-GB" sz="2400" dirty="0">
                <a:solidFill>
                  <a:srgbClr val="002060"/>
                </a:solidFill>
                <a:latin typeface="Bookman Old Style" pitchFamily="18" charset="0"/>
              </a:rPr>
              <a:t>beyond </a:t>
            </a:r>
            <a:r>
              <a:rPr lang="en-GB" sz="2400" dirty="0" smtClean="0">
                <a:solidFill>
                  <a:srgbClr val="002060"/>
                </a:solidFill>
                <a:latin typeface="Bookman Old Style" pitchFamily="18" charset="0"/>
              </a:rPr>
              <a:t>the church</a:t>
            </a:r>
          </a:p>
          <a:p>
            <a:pPr marL="544513" indent="-544513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0000"/>
              <a:buFontTx/>
              <a:buChar char="•"/>
              <a:defRPr/>
            </a:pPr>
            <a:r>
              <a:rPr lang="en-GB" sz="2400" dirty="0" smtClean="0">
                <a:solidFill>
                  <a:srgbClr val="002060"/>
                </a:solidFill>
                <a:latin typeface="Bookman Old Style" pitchFamily="18" charset="0"/>
              </a:rPr>
              <a:t>Follow the guidance</a:t>
            </a:r>
            <a:endParaRPr lang="en-US" sz="24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544513" indent="-544513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120000"/>
              <a:buFontTx/>
              <a:buChar char="•"/>
              <a:defRPr/>
            </a:pPr>
            <a:r>
              <a:rPr lang="en-GB" sz="2400" dirty="0">
                <a:solidFill>
                  <a:srgbClr val="002060"/>
                </a:solidFill>
                <a:latin typeface="Bookman Old Style" pitchFamily="18" charset="0"/>
              </a:rPr>
              <a:t>Keep it simple.  </a:t>
            </a:r>
            <a:r>
              <a:rPr lang="en-GB" sz="2400" b="1" dirty="0">
                <a:solidFill>
                  <a:srgbClr val="002060"/>
                </a:solidFill>
                <a:latin typeface="Bookman Old Style" pitchFamily="18" charset="0"/>
              </a:rPr>
              <a:t>If it is not simple, it is wrong</a:t>
            </a:r>
            <a:r>
              <a:rPr lang="en-GB" sz="2400" dirty="0">
                <a:solidFill>
                  <a:srgbClr val="002060"/>
                </a:solidFill>
                <a:latin typeface="Bookman Old Style" pitchFamily="18" charset="0"/>
              </a:rPr>
              <a:t>!</a:t>
            </a:r>
          </a:p>
          <a:p>
            <a:pPr marL="544513" indent="-544513" algn="ctr">
              <a:spcBef>
                <a:spcPts val="1200"/>
              </a:spcBef>
              <a:buClr>
                <a:schemeClr val="accent2"/>
              </a:buClr>
              <a:buSzPct val="120000"/>
              <a:defRPr/>
            </a:pPr>
            <a:endParaRPr lang="en-GB" sz="2400" dirty="0">
              <a:solidFill>
                <a:schemeClr val="accent2"/>
              </a:solidFill>
              <a:latin typeface="Lucida Calligraphy" pitchFamily="66" charset="0"/>
            </a:endParaRPr>
          </a:p>
          <a:p>
            <a:pPr marL="544513" indent="-544513" algn="ctr">
              <a:spcBef>
                <a:spcPts val="1200"/>
              </a:spcBef>
              <a:buClr>
                <a:schemeClr val="accent2"/>
              </a:buClr>
              <a:buSzPct val="120000"/>
              <a:defRPr/>
            </a:pPr>
            <a:r>
              <a:rPr lang="en-GB" sz="2400" dirty="0">
                <a:solidFill>
                  <a:srgbClr val="002060"/>
                </a:solidFill>
                <a:latin typeface="Lucida Calligraphy" pitchFamily="66" charset="0"/>
              </a:rPr>
              <a:t>G W Heslop</a:t>
            </a:r>
          </a:p>
          <a:p>
            <a:pPr marL="544513" indent="-544513" algn="ctr">
              <a:buClr>
                <a:schemeClr val="accent2"/>
              </a:buClr>
              <a:buSzPct val="120000"/>
              <a:defRPr/>
            </a:pPr>
            <a:r>
              <a:rPr lang="en-GB" sz="2800" dirty="0">
                <a:solidFill>
                  <a:srgbClr val="002060"/>
                </a:solidFill>
                <a:latin typeface="Bookman Old Style" pitchFamily="18" charset="0"/>
              </a:rPr>
              <a:t>Email: churches@durham.anglican.org</a:t>
            </a:r>
          </a:p>
        </p:txBody>
      </p:sp>
    </p:spTree>
    <p:extLst>
      <p:ext uri="{BB962C8B-B14F-4D97-AF65-F5344CB8AC3E}">
        <p14:creationId xmlns:p14="http://schemas.microsoft.com/office/powerpoint/2010/main" val="35173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56793"/>
            <a:ext cx="6858000" cy="792088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Ask the Right Questions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52936"/>
            <a:ext cx="6858000" cy="352839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Where are you starting from?  </a:t>
            </a:r>
            <a:r>
              <a:rPr lang="en-GB" sz="2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The Statement of Significance</a:t>
            </a:r>
            <a:endParaRPr lang="en-GB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What use do you need from your church?  </a:t>
            </a:r>
            <a:r>
              <a:rPr lang="en-GB" sz="2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The Statement of Need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What do you want your architect to do?  </a:t>
            </a:r>
            <a:r>
              <a:rPr lang="en-GB" sz="2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The Brief.  </a:t>
            </a: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It is prudent to consult the DAC </a:t>
            </a:r>
            <a:r>
              <a:rPr lang="en-GB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before</a:t>
            </a: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taking this step.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What can you reasonably hope to afford?  </a:t>
            </a:r>
            <a:r>
              <a:rPr lang="en-GB" sz="2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The budget</a:t>
            </a: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56793"/>
            <a:ext cx="6858000" cy="79208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Do NOT Ask the Wrong Questions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52936"/>
            <a:ext cx="6858000" cy="3528392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How can we beat the system?</a:t>
            </a:r>
            <a:endParaRPr lang="en-GB" sz="2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Can we decide everything before we consult anyone?</a:t>
            </a:r>
            <a:endParaRPr lang="en-GB" sz="2400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Can we just do it and not tell anyone?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Can we raise money first, so we know how much we have?</a:t>
            </a:r>
          </a:p>
        </p:txBody>
      </p:sp>
    </p:spTree>
    <p:extLst>
      <p:ext uri="{BB962C8B-B14F-4D97-AF65-F5344CB8AC3E}">
        <p14:creationId xmlns:p14="http://schemas.microsoft.com/office/powerpoint/2010/main" val="29815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4703"/>
            <a:ext cx="8229600" cy="108012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Working with Partners</a:t>
            </a: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6554867" cy="3888431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en-GB" altLang="en-US" dirty="0" smtClean="0">
                <a:solidFill>
                  <a:srgbClr val="002060"/>
                </a:solidFill>
                <a:latin typeface="Bookman Old Style" pitchFamily="18" charset="0"/>
              </a:rPr>
              <a:t>Incumbent, Churchwardens, &amp; PCC (or equivalent in another denomination)</a:t>
            </a:r>
          </a:p>
          <a:p>
            <a:pPr algn="just">
              <a:spcAft>
                <a:spcPts val="1200"/>
              </a:spcAft>
            </a:pPr>
            <a:r>
              <a:rPr lang="en-GB" altLang="en-US" dirty="0" smtClean="0">
                <a:solidFill>
                  <a:srgbClr val="002060"/>
                </a:solidFill>
                <a:latin typeface="Bookman Old Style" pitchFamily="18" charset="0"/>
              </a:rPr>
              <a:t>Quinquennial Inspector or project architect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altLang="en-US" dirty="0" smtClean="0">
                <a:solidFill>
                  <a:srgbClr val="002060"/>
                </a:solidFill>
                <a:latin typeface="Bookman Old Style" pitchFamily="18" charset="0"/>
              </a:rPr>
              <a:t>Archdeacon, DAC, &amp; Chancellor (or equivalent)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altLang="en-US" dirty="0" smtClean="0">
                <a:solidFill>
                  <a:srgbClr val="002060"/>
                </a:solidFill>
                <a:latin typeface="Bookman Old Style" pitchFamily="18" charset="0"/>
              </a:rPr>
              <a:t>Church Buildings Council, Historic England, Local Authority, Amenity Societies.  EIG.</a:t>
            </a:r>
          </a:p>
          <a:p>
            <a:pPr marL="0" indent="0" algn="just" eaLnBrk="1" hangingPunct="1">
              <a:spcAft>
                <a:spcPts val="1200"/>
              </a:spcAft>
              <a:buNone/>
            </a:pPr>
            <a:r>
              <a:rPr lang="en-GB" altLang="en-US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0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84213" y="1278693"/>
            <a:ext cx="7664450" cy="396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marL="544513" indent="-544513" algn="ctr">
              <a:tabLst>
                <a:tab pos="914400" algn="l"/>
              </a:tabLst>
              <a:defRPr/>
            </a:pP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CO-OPERATION</a:t>
            </a:r>
          </a:p>
          <a:p>
            <a:pPr marL="544513" indent="-544513" algn="ctr">
              <a:tabLst>
                <a:tab pos="914400" algn="l"/>
              </a:tabLst>
              <a:defRPr/>
            </a:pPr>
            <a:endParaRPr lang="en-GB" sz="12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marL="544513" indent="-544513"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Pct val="120000"/>
              <a:buFontTx/>
              <a:buChar char="•"/>
              <a:tabLst>
                <a:tab pos="914400" algn="l"/>
              </a:tabLst>
              <a:defRPr/>
            </a:pPr>
            <a:r>
              <a:rPr lang="en-GB" sz="2400" dirty="0">
                <a:solidFill>
                  <a:srgbClr val="002060"/>
                </a:solidFill>
                <a:latin typeface="Bookman Old Style" pitchFamily="18" charset="0"/>
              </a:rPr>
              <a:t>Build a team.  </a:t>
            </a:r>
            <a:r>
              <a:rPr lang="en-GB" sz="2400" dirty="0" smtClean="0">
                <a:solidFill>
                  <a:srgbClr val="002060"/>
                </a:solidFill>
                <a:latin typeface="Bookman Old Style" pitchFamily="18" charset="0"/>
              </a:rPr>
              <a:t>Lead co-ordinator, motivate and delegate.  Do not dominate, nor abdicate</a:t>
            </a:r>
            <a:endParaRPr lang="en-GB" sz="24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544513" indent="-544513"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Pct val="120000"/>
              <a:buFontTx/>
              <a:buChar char="•"/>
              <a:tabLst>
                <a:tab pos="914400" algn="l"/>
              </a:tabLst>
              <a:defRPr/>
            </a:pPr>
            <a:r>
              <a:rPr lang="en-GB" sz="2400" dirty="0">
                <a:solidFill>
                  <a:srgbClr val="002060"/>
                </a:solidFill>
                <a:latin typeface="Bookman Old Style" pitchFamily="18" charset="0"/>
              </a:rPr>
              <a:t>Use your Quinquennial Inspector </a:t>
            </a:r>
          </a:p>
          <a:p>
            <a:pPr marL="544513" indent="-544513"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Pct val="120000"/>
              <a:buFontTx/>
              <a:buChar char="•"/>
              <a:tabLst>
                <a:tab pos="914400" algn="l"/>
              </a:tabLst>
              <a:defRPr/>
            </a:pPr>
            <a:r>
              <a:rPr lang="en-GB" sz="2400" dirty="0" smtClean="0">
                <a:solidFill>
                  <a:srgbClr val="002060"/>
                </a:solidFill>
                <a:latin typeface="Bookman Old Style" pitchFamily="18" charset="0"/>
              </a:rPr>
              <a:t>Seek </a:t>
            </a:r>
            <a:r>
              <a:rPr lang="en-GB" sz="2400" dirty="0">
                <a:solidFill>
                  <a:srgbClr val="002060"/>
                </a:solidFill>
                <a:latin typeface="Bookman Old Style" pitchFamily="18" charset="0"/>
              </a:rPr>
              <a:t>help from </a:t>
            </a:r>
            <a:r>
              <a:rPr lang="en-GB" sz="2400" dirty="0" smtClean="0">
                <a:solidFill>
                  <a:srgbClr val="002060"/>
                </a:solidFill>
                <a:latin typeface="Bookman Old Style" pitchFamily="18" charset="0"/>
              </a:rPr>
              <a:t>the DAC (or equivalent); </a:t>
            </a:r>
            <a:r>
              <a:rPr lang="en-GB" sz="2400" dirty="0">
                <a:solidFill>
                  <a:srgbClr val="002060"/>
                </a:solidFill>
                <a:latin typeface="Bookman Old Style" pitchFamily="18" charset="0"/>
              </a:rPr>
              <a:t>from an early stage </a:t>
            </a:r>
            <a:r>
              <a:rPr lang="en-GB" sz="2400" dirty="0" smtClean="0">
                <a:solidFill>
                  <a:srgbClr val="002060"/>
                </a:solidFill>
                <a:latin typeface="Bookman Old Style" pitchFamily="18" charset="0"/>
              </a:rPr>
              <a:t>and throughout.</a:t>
            </a:r>
            <a:endParaRPr lang="en-US" sz="24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544513" indent="-544513">
              <a:spcBef>
                <a:spcPct val="30000"/>
              </a:spcBef>
              <a:spcAft>
                <a:spcPct val="30000"/>
              </a:spcAft>
              <a:buClr>
                <a:schemeClr val="accent2"/>
              </a:buClr>
              <a:buSzPct val="120000"/>
              <a:buFontTx/>
              <a:buChar char="•"/>
              <a:tabLst>
                <a:tab pos="914400" algn="l"/>
              </a:tabLst>
              <a:defRPr/>
            </a:pPr>
            <a:endParaRPr lang="en-GB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1512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The Diocesan Advisory Committee for the Care of Churches (The DAC)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564904"/>
            <a:ext cx="7272338" cy="3528392"/>
          </a:xfrm>
        </p:spPr>
        <p:txBody>
          <a:bodyPr>
            <a:noAutofit/>
          </a:bodyPr>
          <a:lstStyle/>
          <a:p>
            <a:pPr marL="457200" indent="-457200" algn="l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GB" altLang="en-US" sz="2400" dirty="0" smtClean="0">
                <a:solidFill>
                  <a:srgbClr val="002060"/>
                </a:solidFill>
                <a:latin typeface="Bookman Old Style" pitchFamily="18" charset="0"/>
              </a:rPr>
              <a:t>In the Church of England, but other churches have something similar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GB" altLang="en-US" sz="2400" dirty="0" smtClean="0">
                <a:solidFill>
                  <a:srgbClr val="002060"/>
                </a:solidFill>
                <a:latin typeface="Bookman Old Style" pitchFamily="18" charset="0"/>
              </a:rPr>
              <a:t>An appointed panel of experts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GB" altLang="en-US" sz="2400" dirty="0" smtClean="0">
                <a:solidFill>
                  <a:srgbClr val="002060"/>
                </a:solidFill>
                <a:latin typeface="Bookman Old Style" pitchFamily="18" charset="0"/>
              </a:rPr>
              <a:t>Dual role:</a:t>
            </a:r>
          </a:p>
          <a:p>
            <a:pPr marL="800100" lvl="1" indent="-4572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srgbClr val="002060"/>
                </a:solidFill>
                <a:latin typeface="Bookman Old Style" pitchFamily="18" charset="0"/>
              </a:rPr>
              <a:t>To advise the parish</a:t>
            </a:r>
          </a:p>
          <a:p>
            <a:pPr marL="800100" lvl="1" indent="-4572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srgbClr val="002060"/>
                </a:solidFill>
                <a:latin typeface="Bookman Old Style" pitchFamily="18" charset="0"/>
              </a:rPr>
              <a:t>To advise the Chancellor.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24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56793"/>
            <a:ext cx="6858000" cy="7920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The Online Faculty System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52936"/>
            <a:ext cx="6858000" cy="2404864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New from 2015</a:t>
            </a:r>
            <a:endParaRPr lang="en-GB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Already the norm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So how does it work?</a:t>
            </a:r>
            <a:endParaRPr lang="en-GB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14376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What can “The System” do for you</a:t>
            </a: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359" y="2049463"/>
            <a:ext cx="2949178" cy="3811588"/>
          </a:xfrm>
        </p:spPr>
        <p:txBody>
          <a:bodyPr>
            <a:normAutofit lnSpcReduction="10000"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What is the System?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An online planning portal</a:t>
            </a:r>
          </a:p>
          <a:p>
            <a:endParaRPr lang="en-GB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Accessible at all levels</a:t>
            </a:r>
          </a:p>
          <a:p>
            <a:endParaRPr lang="en-GB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Faculty applications for alterations, additions or repair works.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9316" r="12419" b="14902"/>
          <a:stretch/>
        </p:blipFill>
        <p:spPr bwMode="auto">
          <a:xfrm>
            <a:off x="3547043" y="1822899"/>
            <a:ext cx="51199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Restricted Access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106688" cy="432048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No Public Access</a:t>
            </a:r>
          </a:p>
          <a:p>
            <a:endParaRPr lang="en-GB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Registered Users only</a:t>
            </a:r>
          </a:p>
          <a:p>
            <a:endParaRPr lang="en-GB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Different levels of access according to user’s role.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9316" r="12419" b="14902"/>
          <a:stretch/>
        </p:blipFill>
        <p:spPr bwMode="auto">
          <a:xfrm>
            <a:off x="3563888" y="1412776"/>
            <a:ext cx="511999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0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359</Words>
  <Application>Microsoft Office PowerPoint</Application>
  <PresentationFormat>On-screen Show (4:3)</PresentationFormat>
  <Paragraphs>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Lucida Calligraphy</vt:lpstr>
      <vt:lpstr>Office Theme</vt:lpstr>
      <vt:lpstr>PowerPoint Presentation</vt:lpstr>
      <vt:lpstr>Ask the Right Questions</vt:lpstr>
      <vt:lpstr>Do NOT Ask the Wrong Questions</vt:lpstr>
      <vt:lpstr>Working with Partners</vt:lpstr>
      <vt:lpstr>PowerPoint Presentation</vt:lpstr>
      <vt:lpstr>The Diocesan Advisory Committee for the Care of Churches (The DAC)</vt:lpstr>
      <vt:lpstr>The Online Faculty System</vt:lpstr>
      <vt:lpstr>What can “The System” do for you</vt:lpstr>
      <vt:lpstr>Restricted Access</vt:lpstr>
      <vt:lpstr>Standard Information</vt:lpstr>
      <vt:lpstr>Petition</vt:lpstr>
      <vt:lpstr>Statement of Significance</vt:lpstr>
      <vt:lpstr>Statement of Needs</vt:lpstr>
      <vt:lpstr> DAC Informal Advice</vt:lpstr>
      <vt:lpstr>Notification of Advice</vt:lpstr>
      <vt:lpstr> Public Notice Form</vt:lpstr>
      <vt:lpstr> Faculty Approved</vt:lpstr>
      <vt:lpstr>PowerPoint Presentation</vt:lpstr>
    </vt:vector>
  </TitlesOfParts>
  <Company>Church Commissioners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Faculty System</dc:title>
  <dc:creator>Julie Patenaude</dc:creator>
  <cp:lastModifiedBy>Rebecca</cp:lastModifiedBy>
  <cp:revision>80</cp:revision>
  <dcterms:created xsi:type="dcterms:W3CDTF">2014-09-30T13:42:26Z</dcterms:created>
  <dcterms:modified xsi:type="dcterms:W3CDTF">2016-06-10T16:00:29Z</dcterms:modified>
</cp:coreProperties>
</file>