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19"/>
  </p:notesMasterIdLst>
  <p:handoutMasterIdLst>
    <p:handoutMasterId r:id="rId20"/>
  </p:handoutMasterIdLst>
  <p:sldIdLst>
    <p:sldId id="266" r:id="rId2"/>
    <p:sldId id="279" r:id="rId3"/>
    <p:sldId id="278" r:id="rId4"/>
    <p:sldId id="260" r:id="rId5"/>
    <p:sldId id="270" r:id="rId6"/>
    <p:sldId id="265" r:id="rId7"/>
    <p:sldId id="261" r:id="rId8"/>
    <p:sldId id="262" r:id="rId9"/>
    <p:sldId id="264" r:id="rId10"/>
    <p:sldId id="267" r:id="rId11"/>
    <p:sldId id="272" r:id="rId12"/>
    <p:sldId id="280" r:id="rId13"/>
    <p:sldId id="281" r:id="rId14"/>
    <p:sldId id="274" r:id="rId15"/>
    <p:sldId id="257" r:id="rId16"/>
    <p:sldId id="256" r:id="rId17"/>
    <p:sldId id="26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5E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737" autoAdjust="0"/>
  </p:normalViewPr>
  <p:slideViewPr>
    <p:cSldViewPr>
      <p:cViewPr>
        <p:scale>
          <a:sx n="75" d="100"/>
          <a:sy n="75" d="100"/>
        </p:scale>
        <p:origin x="1914" y="6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Column2</c:v>
                </c:pt>
              </c:strCache>
            </c:strRef>
          </c:tx>
          <c:spPr>
            <a:solidFill>
              <a:schemeClr val="accent6"/>
            </a:solidFill>
            <a:ln>
              <a:noFill/>
            </a:ln>
            <a:effectLst/>
          </c:spPr>
          <c:invertIfNegative val="0"/>
          <c:cat>
            <c:strRef>
              <c:f>Sheet1!$A$2:$A$4</c:f>
              <c:strCache>
                <c:ptCount val="3"/>
                <c:pt idx="0">
                  <c:v>Parish Share</c:v>
                </c:pt>
                <c:pt idx="1">
                  <c:v>Fabric Repairs</c:v>
                </c:pt>
                <c:pt idx="2">
                  <c:v>Adaptions and Additions</c:v>
                </c:pt>
              </c:strCache>
            </c:strRef>
          </c:cat>
          <c:val>
            <c:numRef>
              <c:f>Sheet1!$B$2:$B$4</c:f>
              <c:numCache>
                <c:formatCode>General</c:formatCode>
                <c:ptCount val="3"/>
                <c:pt idx="0">
                  <c:v>50</c:v>
                </c:pt>
                <c:pt idx="1">
                  <c:v>46</c:v>
                </c:pt>
                <c:pt idx="2">
                  <c:v>45</c:v>
                </c:pt>
              </c:numCache>
            </c:numRef>
          </c:val>
          <c:extLst>
            <c:ext xmlns:c16="http://schemas.microsoft.com/office/drawing/2014/chart" uri="{C3380CC4-5D6E-409C-BE32-E72D297353CC}">
              <c16:uniqueId val="{00000000-FAEC-42F6-B63D-7B29988122E6}"/>
            </c:ext>
          </c:extLst>
        </c:ser>
        <c:dLbls>
          <c:showLegendKey val="0"/>
          <c:showVal val="0"/>
          <c:showCatName val="0"/>
          <c:showSerName val="0"/>
          <c:showPercent val="0"/>
          <c:showBubbleSize val="0"/>
        </c:dLbls>
        <c:gapWidth val="219"/>
        <c:overlap val="-27"/>
        <c:axId val="94915688"/>
        <c:axId val="94916344"/>
      </c:barChart>
      <c:catAx>
        <c:axId val="94915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4916344"/>
        <c:crosses val="autoZero"/>
        <c:auto val="1"/>
        <c:lblAlgn val="ctr"/>
        <c:lblOffset val="100"/>
        <c:noMultiLvlLbl val="0"/>
      </c:catAx>
      <c:valAx>
        <c:axId val="94916344"/>
        <c:scaling>
          <c:orientation val="minMax"/>
          <c:min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4915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3F1384-D5AA-4652-A139-EF0285773480}" type="datetimeFigureOut">
              <a:rPr lang="en-GB" smtClean="0"/>
              <a:t>03/06/2016</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72CE80E-D2C1-419E-A2F2-E5F1EE971E13}" type="slidenum">
              <a:rPr lang="en-GB" smtClean="0"/>
              <a:t>‹#›</a:t>
            </a:fld>
            <a:endParaRPr lang="en-GB"/>
          </a:p>
        </p:txBody>
      </p:sp>
    </p:spTree>
    <p:extLst>
      <p:ext uri="{BB962C8B-B14F-4D97-AF65-F5344CB8AC3E}">
        <p14:creationId xmlns:p14="http://schemas.microsoft.com/office/powerpoint/2010/main" val="3653873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059E0C-9790-4D1B-BFFF-98D8B94D6284}" type="datetimeFigureOut">
              <a:rPr lang="en-GB" smtClean="0"/>
              <a:t>03/06/2016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E5B429-6C44-478E-8919-10DAEDF11E89}" type="slidenum">
              <a:rPr lang="en-GB" smtClean="0"/>
              <a:t>‹#›</a:t>
            </a:fld>
            <a:endParaRPr lang="en-GB"/>
          </a:p>
        </p:txBody>
      </p:sp>
    </p:spTree>
    <p:extLst>
      <p:ext uri="{BB962C8B-B14F-4D97-AF65-F5344CB8AC3E}">
        <p14:creationId xmlns:p14="http://schemas.microsoft.com/office/powerpoint/2010/main" val="809716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39E5B429-6C44-478E-8919-10DAEDF11E89}" type="slidenum">
              <a:rPr lang="en-GB" smtClean="0"/>
              <a:t>1</a:t>
            </a:fld>
            <a:endParaRPr lang="en-GB"/>
          </a:p>
        </p:txBody>
      </p:sp>
    </p:spTree>
    <p:extLst>
      <p:ext uri="{BB962C8B-B14F-4D97-AF65-F5344CB8AC3E}">
        <p14:creationId xmlns:p14="http://schemas.microsoft.com/office/powerpoint/2010/main" val="3733535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E5B429-6C44-478E-8919-10DAEDF11E89}" type="slidenum">
              <a:rPr lang="en-GB" smtClean="0"/>
              <a:t>10</a:t>
            </a:fld>
            <a:endParaRPr lang="en-GB"/>
          </a:p>
        </p:txBody>
      </p:sp>
    </p:spTree>
    <p:extLst>
      <p:ext uri="{BB962C8B-B14F-4D97-AF65-F5344CB8AC3E}">
        <p14:creationId xmlns:p14="http://schemas.microsoft.com/office/powerpoint/2010/main" val="663629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E5B429-6C44-478E-8919-10DAEDF11E89}" type="slidenum">
              <a:rPr lang="en-GB" smtClean="0"/>
              <a:t>11</a:t>
            </a:fld>
            <a:endParaRPr lang="en-GB"/>
          </a:p>
        </p:txBody>
      </p:sp>
    </p:spTree>
    <p:extLst>
      <p:ext uri="{BB962C8B-B14F-4D97-AF65-F5344CB8AC3E}">
        <p14:creationId xmlns:p14="http://schemas.microsoft.com/office/powerpoint/2010/main" val="663452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E5B429-6C44-478E-8919-10DAEDF11E89}" type="slidenum">
              <a:rPr lang="en-GB" smtClean="0"/>
              <a:t>12</a:t>
            </a:fld>
            <a:endParaRPr lang="en-GB"/>
          </a:p>
        </p:txBody>
      </p:sp>
    </p:spTree>
    <p:extLst>
      <p:ext uri="{BB962C8B-B14F-4D97-AF65-F5344CB8AC3E}">
        <p14:creationId xmlns:p14="http://schemas.microsoft.com/office/powerpoint/2010/main" val="4137302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E5B429-6C44-478E-8919-10DAEDF11E89}" type="slidenum">
              <a:rPr lang="en-GB" smtClean="0"/>
              <a:t>14</a:t>
            </a:fld>
            <a:endParaRPr lang="en-GB"/>
          </a:p>
        </p:txBody>
      </p:sp>
    </p:spTree>
    <p:extLst>
      <p:ext uri="{BB962C8B-B14F-4D97-AF65-F5344CB8AC3E}">
        <p14:creationId xmlns:p14="http://schemas.microsoft.com/office/powerpoint/2010/main" val="1023903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E5B429-6C44-478E-8919-10DAEDF11E89}" type="slidenum">
              <a:rPr lang="en-GB" smtClean="0"/>
              <a:t>15</a:t>
            </a:fld>
            <a:endParaRPr lang="en-GB"/>
          </a:p>
        </p:txBody>
      </p:sp>
    </p:spTree>
    <p:extLst>
      <p:ext uri="{BB962C8B-B14F-4D97-AF65-F5344CB8AC3E}">
        <p14:creationId xmlns:p14="http://schemas.microsoft.com/office/powerpoint/2010/main" val="2536903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fld id="{39E5B429-6C44-478E-8919-10DAEDF11E89}" type="slidenum">
              <a:rPr lang="en-GB" smtClean="0"/>
              <a:t>16</a:t>
            </a:fld>
            <a:endParaRPr lang="en-GB"/>
          </a:p>
        </p:txBody>
      </p:sp>
    </p:spTree>
    <p:extLst>
      <p:ext uri="{BB962C8B-B14F-4D97-AF65-F5344CB8AC3E}">
        <p14:creationId xmlns:p14="http://schemas.microsoft.com/office/powerpoint/2010/main" val="1285112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 have included</a:t>
            </a:r>
            <a:r>
              <a:rPr lang="en-GB" sz="1200" kern="1200" baseline="0" dirty="0">
                <a:solidFill>
                  <a:schemeClr val="tx1"/>
                </a:solidFill>
                <a:effectLst/>
                <a:latin typeface="+mn-lt"/>
                <a:ea typeface="+mn-ea"/>
                <a:cs typeface="+mn-cs"/>
              </a:rPr>
              <a:t> a list of useful links to funders and directories, which can be found in your conference packs.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The charitable grants for churches document on Parish Resources is particularly useful and lists over 200 funders that you could approach.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9E5B429-6C44-478E-8919-10DAEDF11E89}" type="slidenum">
              <a:rPr lang="en-GB" smtClean="0"/>
              <a:t>17</a:t>
            </a:fld>
            <a:endParaRPr lang="en-GB"/>
          </a:p>
        </p:txBody>
      </p:sp>
    </p:spTree>
    <p:extLst>
      <p:ext uri="{BB962C8B-B14F-4D97-AF65-F5344CB8AC3E}">
        <p14:creationId xmlns:p14="http://schemas.microsoft.com/office/powerpoint/2010/main" val="3841891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E5B429-6C44-478E-8919-10DAEDF11E89}" type="slidenum">
              <a:rPr lang="en-GB" smtClean="0"/>
              <a:t>2</a:t>
            </a:fld>
            <a:endParaRPr lang="en-GB"/>
          </a:p>
        </p:txBody>
      </p:sp>
    </p:spTree>
    <p:extLst>
      <p:ext uri="{BB962C8B-B14F-4D97-AF65-F5344CB8AC3E}">
        <p14:creationId xmlns:p14="http://schemas.microsoft.com/office/powerpoint/2010/main" val="2834854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E5B429-6C44-478E-8919-10DAEDF11E89}" type="slidenum">
              <a:rPr lang="en-GB" smtClean="0"/>
              <a:t>3</a:t>
            </a:fld>
            <a:endParaRPr lang="en-GB"/>
          </a:p>
        </p:txBody>
      </p:sp>
    </p:spTree>
    <p:extLst>
      <p:ext uri="{BB962C8B-B14F-4D97-AF65-F5344CB8AC3E}">
        <p14:creationId xmlns:p14="http://schemas.microsoft.com/office/powerpoint/2010/main" val="2253924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E5B429-6C44-478E-8919-10DAEDF11E89}" type="slidenum">
              <a:rPr lang="en-GB" smtClean="0"/>
              <a:t>4</a:t>
            </a:fld>
            <a:endParaRPr lang="en-GB"/>
          </a:p>
        </p:txBody>
      </p:sp>
    </p:spTree>
    <p:extLst>
      <p:ext uri="{BB962C8B-B14F-4D97-AF65-F5344CB8AC3E}">
        <p14:creationId xmlns:p14="http://schemas.microsoft.com/office/powerpoint/2010/main" val="2572002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9E5B429-6C44-478E-8919-10DAEDF11E89}" type="slidenum">
              <a:rPr lang="en-GB" smtClean="0"/>
              <a:t>5</a:t>
            </a:fld>
            <a:endParaRPr lang="en-GB"/>
          </a:p>
        </p:txBody>
      </p:sp>
    </p:spTree>
    <p:extLst>
      <p:ext uri="{BB962C8B-B14F-4D97-AF65-F5344CB8AC3E}">
        <p14:creationId xmlns:p14="http://schemas.microsoft.com/office/powerpoint/2010/main" val="2124763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E5B429-6C44-478E-8919-10DAEDF11E89}" type="slidenum">
              <a:rPr lang="en-GB" smtClean="0"/>
              <a:t>6</a:t>
            </a:fld>
            <a:endParaRPr lang="en-GB"/>
          </a:p>
        </p:txBody>
      </p:sp>
    </p:spTree>
    <p:extLst>
      <p:ext uri="{BB962C8B-B14F-4D97-AF65-F5344CB8AC3E}">
        <p14:creationId xmlns:p14="http://schemas.microsoft.com/office/powerpoint/2010/main" val="604567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9E5B429-6C44-478E-8919-10DAEDF11E89}" type="slidenum">
              <a:rPr lang="en-GB" smtClean="0"/>
              <a:t>7</a:t>
            </a:fld>
            <a:endParaRPr lang="en-GB"/>
          </a:p>
        </p:txBody>
      </p:sp>
    </p:spTree>
    <p:extLst>
      <p:ext uri="{BB962C8B-B14F-4D97-AF65-F5344CB8AC3E}">
        <p14:creationId xmlns:p14="http://schemas.microsoft.com/office/powerpoint/2010/main" val="3260293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E5B429-6C44-478E-8919-10DAEDF11E89}" type="slidenum">
              <a:rPr lang="en-GB" smtClean="0"/>
              <a:t>8</a:t>
            </a:fld>
            <a:endParaRPr lang="en-GB"/>
          </a:p>
        </p:txBody>
      </p:sp>
    </p:spTree>
    <p:extLst>
      <p:ext uri="{BB962C8B-B14F-4D97-AF65-F5344CB8AC3E}">
        <p14:creationId xmlns:p14="http://schemas.microsoft.com/office/powerpoint/2010/main" val="3037869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E5B429-6C44-478E-8919-10DAEDF11E89}" type="slidenum">
              <a:rPr lang="en-GB" smtClean="0"/>
              <a:t>9</a:t>
            </a:fld>
            <a:endParaRPr lang="en-GB"/>
          </a:p>
        </p:txBody>
      </p:sp>
    </p:spTree>
    <p:extLst>
      <p:ext uri="{BB962C8B-B14F-4D97-AF65-F5344CB8AC3E}">
        <p14:creationId xmlns:p14="http://schemas.microsoft.com/office/powerpoint/2010/main" val="805805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6C344A9-8D92-43B6-8D20-0726C9EFB68C}" type="datetimeFigureOut">
              <a:rPr lang="en-GB" smtClean="0"/>
              <a:t>03/06/2016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DE3EFC-33A7-4C10-B18F-C1DF4EF7161A}" type="slidenum">
              <a:rPr lang="en-GB" smtClean="0"/>
              <a:t>‹#›</a:t>
            </a:fld>
            <a:endParaRPr lang="en-GB"/>
          </a:p>
        </p:txBody>
      </p:sp>
    </p:spTree>
    <p:extLst>
      <p:ext uri="{BB962C8B-B14F-4D97-AF65-F5344CB8AC3E}">
        <p14:creationId xmlns:p14="http://schemas.microsoft.com/office/powerpoint/2010/main" val="192234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6C344A9-8D92-43B6-8D20-0726C9EFB68C}" type="datetimeFigureOut">
              <a:rPr lang="en-GB" smtClean="0"/>
              <a:t>03/06/2016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DE3EFC-33A7-4C10-B18F-C1DF4EF7161A}" type="slidenum">
              <a:rPr lang="en-GB" smtClean="0"/>
              <a:t>‹#›</a:t>
            </a:fld>
            <a:endParaRPr lang="en-GB"/>
          </a:p>
        </p:txBody>
      </p:sp>
    </p:spTree>
    <p:extLst>
      <p:ext uri="{BB962C8B-B14F-4D97-AF65-F5344CB8AC3E}">
        <p14:creationId xmlns:p14="http://schemas.microsoft.com/office/powerpoint/2010/main" val="4087056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6C344A9-8D92-43B6-8D20-0726C9EFB68C}" type="datetimeFigureOut">
              <a:rPr lang="en-GB" smtClean="0"/>
              <a:t>03/06/2016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DE3EFC-33A7-4C10-B18F-C1DF4EF7161A}" type="slidenum">
              <a:rPr lang="en-GB" smtClean="0"/>
              <a:t>‹#›</a:t>
            </a:fld>
            <a:endParaRPr lang="en-GB"/>
          </a:p>
        </p:txBody>
      </p:sp>
    </p:spTree>
    <p:extLst>
      <p:ext uri="{BB962C8B-B14F-4D97-AF65-F5344CB8AC3E}">
        <p14:creationId xmlns:p14="http://schemas.microsoft.com/office/powerpoint/2010/main" val="2264829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6C344A9-8D92-43B6-8D20-0726C9EFB68C}" type="datetimeFigureOut">
              <a:rPr lang="en-GB" smtClean="0"/>
              <a:t>03/06/2016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DE3EFC-33A7-4C10-B18F-C1DF4EF7161A}" type="slidenum">
              <a:rPr lang="en-GB" smtClean="0"/>
              <a:t>‹#›</a:t>
            </a:fld>
            <a:endParaRPr lang="en-GB"/>
          </a:p>
        </p:txBody>
      </p:sp>
    </p:spTree>
    <p:extLst>
      <p:ext uri="{BB962C8B-B14F-4D97-AF65-F5344CB8AC3E}">
        <p14:creationId xmlns:p14="http://schemas.microsoft.com/office/powerpoint/2010/main" val="3676695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C344A9-8D92-43B6-8D20-0726C9EFB68C}" type="datetimeFigureOut">
              <a:rPr lang="en-GB" smtClean="0"/>
              <a:t>03/06/2016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DE3EFC-33A7-4C10-B18F-C1DF4EF7161A}" type="slidenum">
              <a:rPr lang="en-GB" smtClean="0"/>
              <a:t>‹#›</a:t>
            </a:fld>
            <a:endParaRPr lang="en-GB"/>
          </a:p>
        </p:txBody>
      </p:sp>
    </p:spTree>
    <p:extLst>
      <p:ext uri="{BB962C8B-B14F-4D97-AF65-F5344CB8AC3E}">
        <p14:creationId xmlns:p14="http://schemas.microsoft.com/office/powerpoint/2010/main" val="2314477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6C344A9-8D92-43B6-8D20-0726C9EFB68C}" type="datetimeFigureOut">
              <a:rPr lang="en-GB" smtClean="0"/>
              <a:t>03/06/2016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DE3EFC-33A7-4C10-B18F-C1DF4EF7161A}" type="slidenum">
              <a:rPr lang="en-GB" smtClean="0"/>
              <a:t>‹#›</a:t>
            </a:fld>
            <a:endParaRPr lang="en-GB"/>
          </a:p>
        </p:txBody>
      </p:sp>
    </p:spTree>
    <p:extLst>
      <p:ext uri="{BB962C8B-B14F-4D97-AF65-F5344CB8AC3E}">
        <p14:creationId xmlns:p14="http://schemas.microsoft.com/office/powerpoint/2010/main" val="3064684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6C344A9-8D92-43B6-8D20-0726C9EFB68C}" type="datetimeFigureOut">
              <a:rPr lang="en-GB" smtClean="0"/>
              <a:t>03/06/2016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9DE3EFC-33A7-4C10-B18F-C1DF4EF7161A}" type="slidenum">
              <a:rPr lang="en-GB" smtClean="0"/>
              <a:t>‹#›</a:t>
            </a:fld>
            <a:endParaRPr lang="en-GB"/>
          </a:p>
        </p:txBody>
      </p:sp>
    </p:spTree>
    <p:extLst>
      <p:ext uri="{BB962C8B-B14F-4D97-AF65-F5344CB8AC3E}">
        <p14:creationId xmlns:p14="http://schemas.microsoft.com/office/powerpoint/2010/main" val="1132718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6C344A9-8D92-43B6-8D20-0726C9EFB68C}" type="datetimeFigureOut">
              <a:rPr lang="en-GB" smtClean="0"/>
              <a:t>03/06/2016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9DE3EFC-33A7-4C10-B18F-C1DF4EF7161A}" type="slidenum">
              <a:rPr lang="en-GB" smtClean="0"/>
              <a:t>‹#›</a:t>
            </a:fld>
            <a:endParaRPr lang="en-GB"/>
          </a:p>
        </p:txBody>
      </p:sp>
    </p:spTree>
    <p:extLst>
      <p:ext uri="{BB962C8B-B14F-4D97-AF65-F5344CB8AC3E}">
        <p14:creationId xmlns:p14="http://schemas.microsoft.com/office/powerpoint/2010/main" val="2739861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C344A9-8D92-43B6-8D20-0726C9EFB68C}" type="datetimeFigureOut">
              <a:rPr lang="en-GB" smtClean="0"/>
              <a:t>03/06/2016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9DE3EFC-33A7-4C10-B18F-C1DF4EF7161A}" type="slidenum">
              <a:rPr lang="en-GB" smtClean="0"/>
              <a:t>‹#›</a:t>
            </a:fld>
            <a:endParaRPr lang="en-GB"/>
          </a:p>
        </p:txBody>
      </p:sp>
    </p:spTree>
    <p:extLst>
      <p:ext uri="{BB962C8B-B14F-4D97-AF65-F5344CB8AC3E}">
        <p14:creationId xmlns:p14="http://schemas.microsoft.com/office/powerpoint/2010/main" val="1893679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6C344A9-8D92-43B6-8D20-0726C9EFB68C}" type="datetimeFigureOut">
              <a:rPr lang="en-GB" smtClean="0"/>
              <a:t>03/06/2016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DE3EFC-33A7-4C10-B18F-C1DF4EF7161A}" type="slidenum">
              <a:rPr lang="en-GB" smtClean="0"/>
              <a:t>‹#›</a:t>
            </a:fld>
            <a:endParaRPr lang="en-GB"/>
          </a:p>
        </p:txBody>
      </p:sp>
    </p:spTree>
    <p:extLst>
      <p:ext uri="{BB962C8B-B14F-4D97-AF65-F5344CB8AC3E}">
        <p14:creationId xmlns:p14="http://schemas.microsoft.com/office/powerpoint/2010/main" val="1306252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6C344A9-8D92-43B6-8D20-0726C9EFB68C}" type="datetimeFigureOut">
              <a:rPr lang="en-GB" smtClean="0"/>
              <a:t>03/06/2016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DE3EFC-33A7-4C10-B18F-C1DF4EF7161A}" type="slidenum">
              <a:rPr lang="en-GB" smtClean="0"/>
              <a:t>‹#›</a:t>
            </a:fld>
            <a:endParaRPr lang="en-GB"/>
          </a:p>
        </p:txBody>
      </p:sp>
    </p:spTree>
    <p:extLst>
      <p:ext uri="{BB962C8B-B14F-4D97-AF65-F5344CB8AC3E}">
        <p14:creationId xmlns:p14="http://schemas.microsoft.com/office/powerpoint/2010/main" val="230949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6C344A9-8D92-43B6-8D20-0726C9EFB68C}" type="datetimeFigureOut">
              <a:rPr lang="en-GB" smtClean="0"/>
              <a:t>03/06/2016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9DE3EFC-33A7-4C10-B18F-C1DF4EF7161A}" type="slidenum">
              <a:rPr lang="en-GB" smtClean="0"/>
              <a:t>‹#›</a:t>
            </a:fld>
            <a:endParaRPr lang="en-GB"/>
          </a:p>
        </p:txBody>
      </p:sp>
    </p:spTree>
    <p:extLst>
      <p:ext uri="{BB962C8B-B14F-4D97-AF65-F5344CB8AC3E}">
        <p14:creationId xmlns:p14="http://schemas.microsoft.com/office/powerpoint/2010/main" val="566467758"/>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mailto:Rebecca.burrows@purcelluk.com"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www.theheritagealliance.org.uk/fundingdirectory/main/fundinghome.php" TargetMode="External"/><Relationship Id="rId3" Type="http://schemas.openxmlformats.org/officeDocument/2006/relationships/hyperlink" Target="http://www.fundingcentral.org.uk/" TargetMode="External"/><Relationship Id="rId7" Type="http://schemas.openxmlformats.org/officeDocument/2006/relationships/hyperlink" Target="http://www.lpwscheme.org.uk/"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theheritagealliance.org.uk/fundingdirectory" TargetMode="External"/><Relationship Id="rId5" Type="http://schemas.openxmlformats.org/officeDocument/2006/relationships/hyperlink" Target="http://www.parishresources.org.uk/" TargetMode="External"/><Relationship Id="rId4" Type="http://schemas.openxmlformats.org/officeDocument/2006/relationships/hyperlink" Target="http://www.ffhb.org.u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E5E7A"/>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491880" y="2841087"/>
            <a:ext cx="3898776" cy="1066800"/>
          </a:xfrm>
        </p:spPr>
        <p:txBody>
          <a:bodyPr>
            <a:noAutofit/>
          </a:bodyPr>
          <a:lstStyle/>
          <a:p>
            <a:r>
              <a:rPr lang="en-GB" sz="9600" b="1" dirty="0">
                <a:solidFill>
                  <a:schemeClr val="bg1"/>
                </a:solidFill>
              </a:rPr>
              <a:t>54%</a:t>
            </a:r>
          </a:p>
        </p:txBody>
      </p:sp>
    </p:spTree>
    <p:extLst>
      <p:ext uri="{BB962C8B-B14F-4D97-AF65-F5344CB8AC3E}">
        <p14:creationId xmlns:p14="http://schemas.microsoft.com/office/powerpoint/2010/main" val="548553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E5E7A"/>
        </a:solidFill>
        <a:effectLst/>
      </p:bgPr>
    </p:bg>
    <p:spTree>
      <p:nvGrpSpPr>
        <p:cNvPr id="1" name=""/>
        <p:cNvGrpSpPr/>
        <p:nvPr/>
      </p:nvGrpSpPr>
      <p:grpSpPr>
        <a:xfrm>
          <a:off x="0" y="0"/>
          <a:ext cx="0" cy="0"/>
          <a:chOff x="0" y="0"/>
          <a:chExt cx="0" cy="0"/>
        </a:xfrm>
      </p:grpSpPr>
      <p:sp>
        <p:nvSpPr>
          <p:cNvPr id="6" name="Rectangle 5"/>
          <p:cNvSpPr/>
          <p:nvPr/>
        </p:nvSpPr>
        <p:spPr>
          <a:xfrm>
            <a:off x="431032" y="404664"/>
            <a:ext cx="8712968" cy="769441"/>
          </a:xfrm>
          <a:prstGeom prst="rect">
            <a:avLst/>
          </a:prstGeom>
        </p:spPr>
        <p:txBody>
          <a:bodyPr wrap="square">
            <a:spAutoFit/>
          </a:bodyPr>
          <a:lstStyle/>
          <a:p>
            <a:r>
              <a:rPr lang="en-GB" sz="4400" dirty="0">
                <a:solidFill>
                  <a:schemeClr val="bg1"/>
                </a:solidFill>
                <a:latin typeface="Gill Sans MT" panose="020B0502020104020203" pitchFamily="34" charset="0"/>
                <a:ea typeface="Cambria Math" panose="02040503050406030204" pitchFamily="18" charset="0"/>
              </a:rPr>
              <a:t>Working with the local community</a:t>
            </a:r>
          </a:p>
        </p:txBody>
      </p:sp>
      <p:sp>
        <p:nvSpPr>
          <p:cNvPr id="8" name="TextBox 7"/>
          <p:cNvSpPr txBox="1"/>
          <p:nvPr/>
        </p:nvSpPr>
        <p:spPr>
          <a:xfrm>
            <a:off x="827584" y="2132856"/>
            <a:ext cx="7272808" cy="2554545"/>
          </a:xfrm>
          <a:prstGeom prst="rect">
            <a:avLst/>
          </a:prstGeom>
          <a:noFill/>
        </p:spPr>
        <p:txBody>
          <a:bodyPr wrap="square" rtlCol="0">
            <a:spAutoFit/>
          </a:bodyPr>
          <a:lstStyle/>
          <a:p>
            <a:r>
              <a:rPr lang="en-GB" sz="4400" i="1" dirty="0">
                <a:solidFill>
                  <a:schemeClr val="bg1"/>
                </a:solidFill>
              </a:rPr>
              <a:t>“No one had ever become poor by giving.”</a:t>
            </a:r>
          </a:p>
          <a:p>
            <a:endParaRPr lang="en-GB" sz="3600" dirty="0">
              <a:solidFill>
                <a:schemeClr val="bg1"/>
              </a:solidFill>
            </a:endParaRPr>
          </a:p>
          <a:p>
            <a:r>
              <a:rPr lang="en-GB" sz="3600" dirty="0">
                <a:solidFill>
                  <a:schemeClr val="bg1"/>
                </a:solidFill>
              </a:rPr>
              <a:t>Anne Frank</a:t>
            </a:r>
          </a:p>
        </p:txBody>
      </p:sp>
    </p:spTree>
    <p:extLst>
      <p:ext uri="{BB962C8B-B14F-4D97-AF65-F5344CB8AC3E}">
        <p14:creationId xmlns:p14="http://schemas.microsoft.com/office/powerpoint/2010/main" val="2135591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8" y="0"/>
            <a:ext cx="9140944" cy="6858000"/>
          </a:xfrm>
          <a:prstGeom prst="rect">
            <a:avLst/>
          </a:prstGeom>
        </p:spPr>
      </p:pic>
      <p:sp>
        <p:nvSpPr>
          <p:cNvPr id="4" name="Title 3"/>
          <p:cNvSpPr txBox="1">
            <a:spLocks/>
          </p:cNvSpPr>
          <p:nvPr/>
        </p:nvSpPr>
        <p:spPr>
          <a:xfrm>
            <a:off x="251520" y="188640"/>
            <a:ext cx="8373616" cy="1069848"/>
          </a:xfrm>
          <a:prstGeom prst="rect">
            <a:avLst/>
          </a:prstGeom>
        </p:spPr>
        <p:txBody>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GB" sz="3500" dirty="0">
                <a:solidFill>
                  <a:schemeClr val="bg1"/>
                </a:solidFill>
                <a:latin typeface="Gill Sans MT" panose="020B0502020104020203" pitchFamily="34" charset="0"/>
              </a:rPr>
              <a:t>SS Peter and Paul, </a:t>
            </a:r>
            <a:r>
              <a:rPr lang="en-GB" sz="3500" dirty="0" err="1">
                <a:solidFill>
                  <a:schemeClr val="bg1"/>
                </a:solidFill>
                <a:latin typeface="Gill Sans MT" panose="020B0502020104020203" pitchFamily="34" charset="0"/>
              </a:rPr>
              <a:t>Algarkirk</a:t>
            </a:r>
            <a:r>
              <a:rPr lang="en-GB" sz="3500" dirty="0">
                <a:solidFill>
                  <a:schemeClr val="bg1"/>
                </a:solidFill>
                <a:latin typeface="Gill Sans MT" panose="020B0502020104020203" pitchFamily="34" charset="0"/>
              </a:rPr>
              <a:t>, Lincolnshire</a:t>
            </a:r>
          </a:p>
        </p:txBody>
      </p:sp>
    </p:spTree>
    <p:extLst>
      <p:ext uri="{BB962C8B-B14F-4D97-AF65-F5344CB8AC3E}">
        <p14:creationId xmlns:p14="http://schemas.microsoft.com/office/powerpoint/2010/main" val="666153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6232" r="5900"/>
          <a:stretch/>
        </p:blipFill>
        <p:spPr>
          <a:xfrm>
            <a:off x="0" y="0"/>
            <a:ext cx="9144000" cy="6858000"/>
          </a:xfrm>
          <a:prstGeom prst="rect">
            <a:avLst/>
          </a:prstGeom>
        </p:spPr>
      </p:pic>
    </p:spTree>
    <p:extLst>
      <p:ext uri="{BB962C8B-B14F-4D97-AF65-F5344CB8AC3E}">
        <p14:creationId xmlns:p14="http://schemas.microsoft.com/office/powerpoint/2010/main" val="1272176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109"/>
            <a:ext cx="9144000" cy="6827891"/>
          </a:xfrm>
          <a:prstGeom prst="rect">
            <a:avLst/>
          </a:prstGeom>
        </p:spPr>
      </p:pic>
    </p:spTree>
    <p:extLst>
      <p:ext uri="{BB962C8B-B14F-4D97-AF65-F5344CB8AC3E}">
        <p14:creationId xmlns:p14="http://schemas.microsoft.com/office/powerpoint/2010/main" val="2809864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4355976" cy="3266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20391" b="6298"/>
          <a:stretch/>
        </p:blipFill>
        <p:spPr>
          <a:xfrm>
            <a:off x="4644008" y="0"/>
            <a:ext cx="4499992" cy="3266982"/>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r="7634"/>
          <a:stretch/>
        </p:blipFill>
        <p:spPr>
          <a:xfrm>
            <a:off x="1" y="3573016"/>
            <a:ext cx="4355975" cy="3284459"/>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l="3088"/>
          <a:stretch/>
        </p:blipFill>
        <p:spPr>
          <a:xfrm>
            <a:off x="4644008" y="3573016"/>
            <a:ext cx="4519739" cy="3284983"/>
          </a:xfrm>
          <a:prstGeom prst="rect">
            <a:avLst/>
          </a:prstGeom>
        </p:spPr>
      </p:pic>
    </p:spTree>
    <p:extLst>
      <p:ext uri="{BB962C8B-B14F-4D97-AF65-F5344CB8AC3E}">
        <p14:creationId xmlns:p14="http://schemas.microsoft.com/office/powerpoint/2010/main" val="666153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E5E7A"/>
        </a:solidFill>
        <a:effectLst/>
      </p:bgPr>
    </p:bg>
    <p:spTree>
      <p:nvGrpSpPr>
        <p:cNvPr id="1" name=""/>
        <p:cNvGrpSpPr/>
        <p:nvPr/>
      </p:nvGrpSpPr>
      <p:grpSpPr>
        <a:xfrm>
          <a:off x="0" y="0"/>
          <a:ext cx="0" cy="0"/>
          <a:chOff x="0" y="0"/>
          <a:chExt cx="0" cy="0"/>
        </a:xfrm>
      </p:grpSpPr>
      <p:sp>
        <p:nvSpPr>
          <p:cNvPr id="5" name="Rectangle 4"/>
          <p:cNvSpPr/>
          <p:nvPr/>
        </p:nvSpPr>
        <p:spPr>
          <a:xfrm>
            <a:off x="2915816" y="2636912"/>
            <a:ext cx="6085184" cy="1015663"/>
          </a:xfrm>
          <a:prstGeom prst="rect">
            <a:avLst/>
          </a:prstGeom>
        </p:spPr>
        <p:txBody>
          <a:bodyPr wrap="square">
            <a:spAutoFit/>
          </a:bodyPr>
          <a:lstStyle/>
          <a:p>
            <a:r>
              <a:rPr lang="en-GB" sz="6000" dirty="0">
                <a:solidFill>
                  <a:schemeClr val="bg1"/>
                </a:solidFill>
                <a:latin typeface="Cambria Math" panose="02040503050406030204" pitchFamily="18" charset="0"/>
                <a:ea typeface="Cambria Math" panose="02040503050406030204" pitchFamily="18" charset="0"/>
              </a:rPr>
              <a:t>Top Tips</a:t>
            </a:r>
          </a:p>
        </p:txBody>
      </p:sp>
    </p:spTree>
    <p:extLst>
      <p:ext uri="{BB962C8B-B14F-4D97-AF65-F5344CB8AC3E}">
        <p14:creationId xmlns:p14="http://schemas.microsoft.com/office/powerpoint/2010/main" val="2720283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476672"/>
            <a:ext cx="8537004" cy="1752600"/>
          </a:xfrm>
        </p:spPr>
        <p:txBody>
          <a:bodyPr>
            <a:noAutofit/>
          </a:bodyPr>
          <a:lstStyle/>
          <a:p>
            <a:r>
              <a:rPr lang="en-GB" sz="4400" dirty="0"/>
              <a:t>Rebecca Burrows</a:t>
            </a:r>
          </a:p>
          <a:p>
            <a:r>
              <a:rPr lang="en-GB" sz="4400" dirty="0"/>
              <a:t>Senior Heritage Consultant</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662411" y="2234676"/>
            <a:ext cx="1859237" cy="3215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056976" y="5903893"/>
            <a:ext cx="5070106" cy="954107"/>
          </a:xfrm>
          <a:prstGeom prst="rect">
            <a:avLst/>
          </a:prstGeom>
          <a:noFill/>
        </p:spPr>
        <p:txBody>
          <a:bodyPr wrap="none" rtlCol="0">
            <a:spAutoFit/>
          </a:bodyPr>
          <a:lstStyle/>
          <a:p>
            <a:r>
              <a:rPr lang="en-GB" sz="2800" dirty="0">
                <a:hlinkClick r:id="rId4"/>
              </a:rPr>
              <a:t>Rebecca.burrows@purcelluk.com</a:t>
            </a:r>
            <a:endParaRPr lang="en-GB" sz="2800" dirty="0"/>
          </a:p>
          <a:p>
            <a:endParaRPr lang="en-GB" sz="2800" dirty="0"/>
          </a:p>
        </p:txBody>
      </p:sp>
    </p:spTree>
    <p:extLst>
      <p:ext uri="{BB962C8B-B14F-4D97-AF65-F5344CB8AC3E}">
        <p14:creationId xmlns:p14="http://schemas.microsoft.com/office/powerpoint/2010/main" val="1992965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181526"/>
            <a:ext cx="8229600" cy="1066800"/>
          </a:xfrm>
        </p:spPr>
        <p:txBody>
          <a:bodyPr/>
          <a:lstStyle/>
          <a:p>
            <a:r>
              <a:rPr lang="en-GB" dirty="0"/>
              <a:t>Useful Links</a:t>
            </a:r>
          </a:p>
        </p:txBody>
      </p:sp>
      <p:sp>
        <p:nvSpPr>
          <p:cNvPr id="7" name="Rectangle 6"/>
          <p:cNvSpPr/>
          <p:nvPr/>
        </p:nvSpPr>
        <p:spPr>
          <a:xfrm>
            <a:off x="467544" y="1196752"/>
            <a:ext cx="7797702" cy="5078313"/>
          </a:xfrm>
          <a:prstGeom prst="rect">
            <a:avLst/>
          </a:prstGeom>
        </p:spPr>
        <p:txBody>
          <a:bodyPr wrap="square">
            <a:spAutoFit/>
          </a:bodyPr>
          <a:lstStyle/>
          <a:p>
            <a:r>
              <a:rPr lang="en-GB" sz="1700" dirty="0"/>
              <a:t>An online search engine, with access to over 4,000 grants, contracts and loans</a:t>
            </a:r>
          </a:p>
          <a:p>
            <a:r>
              <a:rPr lang="en-GB" sz="1700" b="1" dirty="0">
                <a:hlinkClick r:id="rId3"/>
              </a:rPr>
              <a:t>www.fundingcentral.org.uk</a:t>
            </a:r>
            <a:endParaRPr lang="en-GB" sz="1700" b="1" dirty="0"/>
          </a:p>
          <a:p>
            <a:endParaRPr lang="en-GB" sz="1700" dirty="0"/>
          </a:p>
          <a:p>
            <a:r>
              <a:rPr lang="en-GB" sz="1700" dirty="0"/>
              <a:t>A guide for anyone looking to repair, restore or convert a historic building</a:t>
            </a:r>
          </a:p>
          <a:p>
            <a:r>
              <a:rPr lang="en-GB" sz="1700" b="1" dirty="0">
                <a:hlinkClick r:id="rId4"/>
              </a:rPr>
              <a:t>www.ffhb.org.uk</a:t>
            </a:r>
            <a:endParaRPr lang="en-GB" sz="1700" b="1" dirty="0"/>
          </a:p>
          <a:p>
            <a:endParaRPr lang="en-GB" sz="1700" dirty="0"/>
          </a:p>
          <a:p>
            <a:r>
              <a:rPr lang="en-GB" sz="1700" dirty="0"/>
              <a:t>A selection of funding guidance documents, from setting a budget to VAT recovery</a:t>
            </a:r>
          </a:p>
          <a:p>
            <a:r>
              <a:rPr lang="en-GB" sz="1700" b="1" dirty="0">
                <a:hlinkClick r:id="rId5"/>
              </a:rPr>
              <a:t>www.parishresources.org.uk</a:t>
            </a:r>
            <a:endParaRPr lang="en-GB" sz="1700" b="1" dirty="0"/>
          </a:p>
          <a:p>
            <a:r>
              <a:rPr lang="en-GB" sz="1700" b="1" dirty="0"/>
              <a:t>Particularly the </a:t>
            </a:r>
            <a:r>
              <a:rPr lang="en-GB" sz="1700" b="1" u="sng" dirty="0"/>
              <a:t>Charitable Grants for Churches </a:t>
            </a:r>
            <a:r>
              <a:rPr lang="en-GB" sz="1700" b="1" dirty="0"/>
              <a:t>document</a:t>
            </a:r>
          </a:p>
          <a:p>
            <a:endParaRPr lang="en-GB" sz="1700" dirty="0"/>
          </a:p>
          <a:p>
            <a:r>
              <a:rPr lang="en-GB" sz="1700" dirty="0"/>
              <a:t>A guide for anyone looking to repair, restore or convert a historic building</a:t>
            </a:r>
          </a:p>
          <a:p>
            <a:r>
              <a:rPr lang="en-GB" sz="1700" b="1" dirty="0">
                <a:hlinkClick r:id="rId6"/>
              </a:rPr>
              <a:t>www.theheritagealliance.org.uk/fundingdirectory</a:t>
            </a:r>
            <a:endParaRPr lang="en-GB" sz="1700" b="1" dirty="0"/>
          </a:p>
          <a:p>
            <a:endParaRPr lang="en-GB" sz="1700" dirty="0"/>
          </a:p>
          <a:p>
            <a:r>
              <a:rPr lang="en-GB" sz="1700" dirty="0"/>
              <a:t>Listed Places of Worship Grant Scheme: for reclaiming VAT </a:t>
            </a:r>
          </a:p>
          <a:p>
            <a:r>
              <a:rPr lang="en-GB" sz="1700" b="1" dirty="0">
                <a:hlinkClick r:id="rId7"/>
              </a:rPr>
              <a:t>http://www.lpwscheme.org.uk/</a:t>
            </a:r>
            <a:endParaRPr lang="en-GB" sz="1700" b="1" dirty="0"/>
          </a:p>
          <a:p>
            <a:endParaRPr lang="en-GB" sz="1700" dirty="0"/>
          </a:p>
          <a:p>
            <a:r>
              <a:rPr lang="en-GB" sz="1700" dirty="0"/>
              <a:t>Heritage Alliance Funding Directory</a:t>
            </a:r>
          </a:p>
          <a:p>
            <a:r>
              <a:rPr lang="en-GB" sz="1700" b="1" dirty="0">
                <a:hlinkClick r:id="rId8"/>
              </a:rPr>
              <a:t>http://www.theheritagealliance.org.uk/fundingdirectory/main/fundinghome.php</a:t>
            </a:r>
            <a:r>
              <a:rPr lang="en-GB" sz="1700" b="1" dirty="0"/>
              <a:t> </a:t>
            </a:r>
          </a:p>
          <a:p>
            <a:endParaRPr lang="en-GB" dirty="0"/>
          </a:p>
        </p:txBody>
      </p:sp>
    </p:spTree>
    <p:extLst>
      <p:ext uri="{BB962C8B-B14F-4D97-AF65-F5344CB8AC3E}">
        <p14:creationId xmlns:p14="http://schemas.microsoft.com/office/powerpoint/2010/main" val="756485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E5E7A"/>
        </a:solidFill>
        <a:effectLst/>
      </p:bgPr>
    </p:bg>
    <p:spTree>
      <p:nvGrpSpPr>
        <p:cNvPr id="1" name=""/>
        <p:cNvGrpSpPr/>
        <p:nvPr/>
      </p:nvGrpSpPr>
      <p:grpSpPr>
        <a:xfrm>
          <a:off x="0" y="0"/>
          <a:ext cx="0" cy="0"/>
          <a:chOff x="0" y="0"/>
          <a:chExt cx="0" cy="0"/>
        </a:xfrm>
      </p:grpSpPr>
      <p:sp>
        <p:nvSpPr>
          <p:cNvPr id="4" name="Title 2"/>
          <p:cNvSpPr txBox="1">
            <a:spLocks/>
          </p:cNvSpPr>
          <p:nvPr/>
        </p:nvSpPr>
        <p:spPr>
          <a:xfrm>
            <a:off x="3347864" y="2780928"/>
            <a:ext cx="3898776" cy="10668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9600" b="1" dirty="0">
                <a:solidFill>
                  <a:schemeClr val="bg1"/>
                </a:solidFill>
              </a:rPr>
              <a:t>46%!</a:t>
            </a:r>
          </a:p>
        </p:txBody>
      </p:sp>
    </p:spTree>
    <p:extLst>
      <p:ext uri="{BB962C8B-B14F-4D97-AF65-F5344CB8AC3E}">
        <p14:creationId xmlns:p14="http://schemas.microsoft.com/office/powerpoint/2010/main" val="1875900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601100506"/>
              </p:ext>
            </p:extLst>
          </p:nvPr>
        </p:nvGraphicFramePr>
        <p:xfrm>
          <a:off x="1043608" y="1340768"/>
          <a:ext cx="7008440" cy="46242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05793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E5E7A"/>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764704"/>
            <a:ext cx="8229600" cy="5688632"/>
          </a:xfrm>
        </p:spPr>
        <p:txBody>
          <a:bodyPr>
            <a:normAutofit fontScale="92500" lnSpcReduction="20000"/>
          </a:bodyPr>
          <a:lstStyle/>
          <a:p>
            <a:r>
              <a:rPr lang="en-GB" sz="4000" dirty="0">
                <a:solidFill>
                  <a:schemeClr val="bg1"/>
                </a:solidFill>
                <a:latin typeface="Gill Sans MT" panose="020B0502020104020203" pitchFamily="34" charset="0"/>
              </a:rPr>
              <a:t> Establishing a fundraising strategy</a:t>
            </a:r>
          </a:p>
          <a:p>
            <a:endParaRPr lang="en-GB" sz="4000" dirty="0">
              <a:solidFill>
                <a:schemeClr val="bg1"/>
              </a:solidFill>
              <a:latin typeface="Gill Sans MT" panose="020B0502020104020203" pitchFamily="34" charset="0"/>
            </a:endParaRPr>
          </a:p>
          <a:p>
            <a:r>
              <a:rPr lang="en-GB" sz="4000" dirty="0">
                <a:solidFill>
                  <a:schemeClr val="bg1"/>
                </a:solidFill>
                <a:latin typeface="Gill Sans MT" panose="020B0502020104020203" pitchFamily="34" charset="0"/>
              </a:rPr>
              <a:t> Why apply for charitable grant-aid?</a:t>
            </a:r>
          </a:p>
          <a:p>
            <a:endParaRPr lang="en-GB" sz="4000" dirty="0">
              <a:solidFill>
                <a:schemeClr val="bg1"/>
              </a:solidFill>
              <a:latin typeface="Gill Sans MT" panose="020B0502020104020203" pitchFamily="34" charset="0"/>
            </a:endParaRPr>
          </a:p>
          <a:p>
            <a:r>
              <a:rPr lang="en-GB" sz="4000" dirty="0">
                <a:solidFill>
                  <a:schemeClr val="bg1"/>
                </a:solidFill>
                <a:latin typeface="Gill Sans MT" panose="020B0502020104020203" pitchFamily="34" charset="0"/>
              </a:rPr>
              <a:t> Choosing the funders to approach</a:t>
            </a:r>
          </a:p>
          <a:p>
            <a:endParaRPr lang="en-GB" sz="4000" dirty="0">
              <a:solidFill>
                <a:schemeClr val="bg1"/>
              </a:solidFill>
              <a:latin typeface="Gill Sans MT" panose="020B0502020104020203" pitchFamily="34" charset="0"/>
            </a:endParaRPr>
          </a:p>
          <a:p>
            <a:r>
              <a:rPr lang="en-GB" sz="4000" dirty="0">
                <a:solidFill>
                  <a:schemeClr val="bg1"/>
                </a:solidFill>
                <a:latin typeface="Gill Sans MT" panose="020B0502020104020203" pitchFamily="34" charset="0"/>
              </a:rPr>
              <a:t> Filling in the application form</a:t>
            </a:r>
          </a:p>
          <a:p>
            <a:endParaRPr lang="en-GB" sz="4000" dirty="0">
              <a:solidFill>
                <a:schemeClr val="bg1"/>
              </a:solidFill>
              <a:latin typeface="Gill Sans MT" panose="020B0502020104020203" pitchFamily="34" charset="0"/>
            </a:endParaRPr>
          </a:p>
          <a:p>
            <a:r>
              <a:rPr lang="en-GB" sz="4000" dirty="0">
                <a:solidFill>
                  <a:schemeClr val="bg1"/>
                </a:solidFill>
                <a:latin typeface="Gill Sans MT" panose="020B0502020104020203" pitchFamily="34" charset="0"/>
              </a:rPr>
              <a:t> Justifying your proposals</a:t>
            </a:r>
          </a:p>
          <a:p>
            <a:endParaRPr lang="en-GB" sz="4000" dirty="0">
              <a:solidFill>
                <a:schemeClr val="bg1"/>
              </a:solidFill>
              <a:latin typeface="Gill Sans MT" panose="020B0502020104020203" pitchFamily="34" charset="0"/>
            </a:endParaRPr>
          </a:p>
          <a:p>
            <a:r>
              <a:rPr lang="en-GB" sz="4000" dirty="0">
                <a:solidFill>
                  <a:schemeClr val="bg1"/>
                </a:solidFill>
                <a:latin typeface="Gill Sans MT" panose="020B0502020104020203" pitchFamily="34" charset="0"/>
              </a:rPr>
              <a:t> Working with the local community</a:t>
            </a:r>
          </a:p>
          <a:p>
            <a:endParaRPr lang="en-GB" sz="4000" dirty="0">
              <a:latin typeface="Gill Sans MT" panose="020B0502020104020203" pitchFamily="34" charset="0"/>
            </a:endParaRPr>
          </a:p>
          <a:p>
            <a:endParaRPr lang="en-GB" dirty="0"/>
          </a:p>
        </p:txBody>
      </p:sp>
    </p:spTree>
    <p:extLst>
      <p:ext uri="{BB962C8B-B14F-4D97-AF65-F5344CB8AC3E}">
        <p14:creationId xmlns:p14="http://schemas.microsoft.com/office/powerpoint/2010/main" val="1180611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E5E7A"/>
        </a:solidFill>
        <a:effectLst/>
      </p:bgPr>
    </p:bg>
    <p:spTree>
      <p:nvGrpSpPr>
        <p:cNvPr id="1" name=""/>
        <p:cNvGrpSpPr/>
        <p:nvPr/>
      </p:nvGrpSpPr>
      <p:grpSpPr>
        <a:xfrm>
          <a:off x="0" y="0"/>
          <a:ext cx="0" cy="0"/>
          <a:chOff x="0" y="0"/>
          <a:chExt cx="0" cy="0"/>
        </a:xfrm>
      </p:grpSpPr>
      <p:sp>
        <p:nvSpPr>
          <p:cNvPr id="2" name="Rectangle 1"/>
          <p:cNvSpPr/>
          <p:nvPr/>
        </p:nvSpPr>
        <p:spPr>
          <a:xfrm>
            <a:off x="431032" y="476672"/>
            <a:ext cx="8712968" cy="707886"/>
          </a:xfrm>
          <a:prstGeom prst="rect">
            <a:avLst/>
          </a:prstGeom>
        </p:spPr>
        <p:txBody>
          <a:bodyPr wrap="square">
            <a:spAutoFit/>
          </a:bodyPr>
          <a:lstStyle/>
          <a:p>
            <a:r>
              <a:rPr lang="en-GB" sz="4000" dirty="0">
                <a:solidFill>
                  <a:schemeClr val="bg1"/>
                </a:solidFill>
                <a:latin typeface="Gill Sans MT" panose="020B0502020104020203" pitchFamily="34" charset="0"/>
                <a:ea typeface="Cambria Math" panose="02040503050406030204" pitchFamily="18" charset="0"/>
              </a:rPr>
              <a:t>The fundraising strategy</a:t>
            </a:r>
          </a:p>
        </p:txBody>
      </p:sp>
      <p:sp>
        <p:nvSpPr>
          <p:cNvPr id="3" name="Title 2"/>
          <p:cNvSpPr>
            <a:spLocks noGrp="1"/>
          </p:cNvSpPr>
          <p:nvPr>
            <p:ph type="title"/>
          </p:nvPr>
        </p:nvSpPr>
        <p:spPr>
          <a:xfrm>
            <a:off x="611560" y="3140968"/>
            <a:ext cx="8136904" cy="1325563"/>
          </a:xfrm>
        </p:spPr>
        <p:txBody>
          <a:bodyPr>
            <a:normAutofit fontScale="90000"/>
          </a:bodyPr>
          <a:lstStyle/>
          <a:p>
            <a:pPr lvl="0"/>
            <a:r>
              <a:rPr lang="en-GB" dirty="0">
                <a:solidFill>
                  <a:schemeClr val="bg1"/>
                </a:solidFill>
                <a:latin typeface="Gill Sans MT" panose="020B0502020104020203" pitchFamily="34" charset="0"/>
              </a:rPr>
              <a:t>What are our </a:t>
            </a:r>
            <a:r>
              <a:rPr lang="en-GB" u="sng" dirty="0">
                <a:solidFill>
                  <a:schemeClr val="bg1"/>
                </a:solidFill>
                <a:latin typeface="Gill Sans MT" panose="020B0502020104020203" pitchFamily="34" charset="0"/>
              </a:rPr>
              <a:t>priorities</a:t>
            </a:r>
            <a:r>
              <a:rPr lang="en-GB" dirty="0">
                <a:solidFill>
                  <a:schemeClr val="bg1"/>
                </a:solidFill>
                <a:latin typeface="Gill Sans MT" panose="020B0502020104020203" pitchFamily="34" charset="0"/>
              </a:rPr>
              <a:t>?</a:t>
            </a:r>
            <a:br>
              <a:rPr lang="en-GB" dirty="0">
                <a:solidFill>
                  <a:schemeClr val="bg1"/>
                </a:solidFill>
                <a:latin typeface="Gill Sans MT" panose="020B0502020104020203" pitchFamily="34" charset="0"/>
              </a:rPr>
            </a:br>
            <a:br>
              <a:rPr lang="en-GB" dirty="0">
                <a:solidFill>
                  <a:schemeClr val="bg1"/>
                </a:solidFill>
                <a:latin typeface="Gill Sans MT" panose="020B0502020104020203" pitchFamily="34" charset="0"/>
              </a:rPr>
            </a:br>
            <a:r>
              <a:rPr lang="en-GB" dirty="0">
                <a:solidFill>
                  <a:schemeClr val="bg1"/>
                </a:solidFill>
                <a:latin typeface="Gill Sans MT" panose="020B0502020104020203" pitchFamily="34" charset="0"/>
              </a:rPr>
              <a:t>Where are we </a:t>
            </a:r>
            <a:r>
              <a:rPr lang="en-GB" u="sng" dirty="0">
                <a:solidFill>
                  <a:schemeClr val="bg1"/>
                </a:solidFill>
                <a:latin typeface="Gill Sans MT" panose="020B0502020104020203" pitchFamily="34" charset="0"/>
              </a:rPr>
              <a:t>now</a:t>
            </a:r>
            <a:r>
              <a:rPr lang="en-GB" dirty="0">
                <a:solidFill>
                  <a:schemeClr val="bg1"/>
                </a:solidFill>
                <a:latin typeface="Gill Sans MT" panose="020B0502020104020203" pitchFamily="34" charset="0"/>
              </a:rPr>
              <a:t> and where do we want to go?</a:t>
            </a:r>
            <a:br>
              <a:rPr lang="en-GB" dirty="0">
                <a:solidFill>
                  <a:schemeClr val="bg1"/>
                </a:solidFill>
                <a:latin typeface="Gill Sans MT" panose="020B0502020104020203" pitchFamily="34" charset="0"/>
              </a:rPr>
            </a:br>
            <a:br>
              <a:rPr lang="en-GB" dirty="0">
                <a:solidFill>
                  <a:schemeClr val="bg1"/>
                </a:solidFill>
                <a:latin typeface="Gill Sans MT" panose="020B0502020104020203" pitchFamily="34" charset="0"/>
              </a:rPr>
            </a:br>
            <a:r>
              <a:rPr lang="en-GB" dirty="0">
                <a:solidFill>
                  <a:schemeClr val="bg1"/>
                </a:solidFill>
                <a:latin typeface="Gill Sans MT" panose="020B0502020104020203" pitchFamily="34" charset="0"/>
              </a:rPr>
              <a:t>Do we know </a:t>
            </a:r>
            <a:r>
              <a:rPr lang="en-GB" u="sng" dirty="0">
                <a:solidFill>
                  <a:schemeClr val="bg1"/>
                </a:solidFill>
                <a:latin typeface="Gill Sans MT" panose="020B0502020104020203" pitchFamily="34" charset="0"/>
              </a:rPr>
              <a:t>how much</a:t>
            </a:r>
            <a:r>
              <a:rPr lang="en-GB" dirty="0">
                <a:solidFill>
                  <a:schemeClr val="bg1"/>
                </a:solidFill>
                <a:latin typeface="Gill Sans MT" panose="020B0502020104020203" pitchFamily="34" charset="0"/>
              </a:rPr>
              <a:t> we need? </a:t>
            </a:r>
            <a:br>
              <a:rPr lang="en-GB" dirty="0">
                <a:solidFill>
                  <a:schemeClr val="bg1"/>
                </a:solidFill>
                <a:latin typeface="Gill Sans MT" panose="020B0502020104020203" pitchFamily="34" charset="0"/>
              </a:rPr>
            </a:br>
            <a:br>
              <a:rPr lang="en-GB" dirty="0">
                <a:solidFill>
                  <a:schemeClr val="bg1"/>
                </a:solidFill>
                <a:latin typeface="Gill Sans MT" panose="020B0502020104020203" pitchFamily="34" charset="0"/>
              </a:rPr>
            </a:br>
            <a:r>
              <a:rPr lang="en-GB" dirty="0">
                <a:solidFill>
                  <a:schemeClr val="bg1"/>
                </a:solidFill>
                <a:latin typeface="Gill Sans MT" panose="020B0502020104020203" pitchFamily="34" charset="0"/>
              </a:rPr>
              <a:t>Do we know </a:t>
            </a:r>
            <a:r>
              <a:rPr lang="en-GB" u="sng" dirty="0">
                <a:solidFill>
                  <a:schemeClr val="bg1"/>
                </a:solidFill>
                <a:latin typeface="Gill Sans MT" panose="020B0502020104020203" pitchFamily="34" charset="0"/>
              </a:rPr>
              <a:t>when</a:t>
            </a:r>
            <a:r>
              <a:rPr lang="en-GB" dirty="0">
                <a:solidFill>
                  <a:schemeClr val="bg1"/>
                </a:solidFill>
                <a:latin typeface="Gill Sans MT" panose="020B0502020104020203" pitchFamily="34" charset="0"/>
              </a:rPr>
              <a:t> we need it? </a:t>
            </a:r>
            <a:br>
              <a:rPr lang="en-GB" dirty="0">
                <a:solidFill>
                  <a:schemeClr val="bg1"/>
                </a:solidFill>
                <a:latin typeface="Gill Sans MT" panose="020B0502020104020203" pitchFamily="34" charset="0"/>
              </a:rPr>
            </a:br>
            <a:br>
              <a:rPr lang="en-GB" dirty="0">
                <a:solidFill>
                  <a:schemeClr val="bg1"/>
                </a:solidFill>
                <a:latin typeface="Gill Sans MT" panose="020B0502020104020203" pitchFamily="34" charset="0"/>
              </a:rPr>
            </a:br>
            <a:r>
              <a:rPr lang="en-GB" dirty="0">
                <a:solidFill>
                  <a:schemeClr val="bg1"/>
                </a:solidFill>
                <a:latin typeface="Gill Sans MT" panose="020B0502020104020203" pitchFamily="34" charset="0"/>
              </a:rPr>
              <a:t>Do we know </a:t>
            </a:r>
            <a:r>
              <a:rPr lang="en-GB" u="sng" dirty="0">
                <a:solidFill>
                  <a:schemeClr val="bg1"/>
                </a:solidFill>
                <a:latin typeface="Gill Sans MT" panose="020B0502020104020203" pitchFamily="34" charset="0"/>
              </a:rPr>
              <a:t>who</a:t>
            </a:r>
            <a:r>
              <a:rPr lang="en-GB" dirty="0">
                <a:solidFill>
                  <a:schemeClr val="bg1"/>
                </a:solidFill>
                <a:latin typeface="Gill Sans MT" panose="020B0502020104020203" pitchFamily="34" charset="0"/>
              </a:rPr>
              <a:t> can offer it?</a:t>
            </a:r>
            <a:br>
              <a:rPr lang="en-GB" dirty="0"/>
            </a:br>
            <a:endParaRPr lang="en-GB" dirty="0"/>
          </a:p>
        </p:txBody>
      </p:sp>
    </p:spTree>
    <p:extLst>
      <p:ext uri="{BB962C8B-B14F-4D97-AF65-F5344CB8AC3E}">
        <p14:creationId xmlns:p14="http://schemas.microsoft.com/office/powerpoint/2010/main" val="1858393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3335" y="218137"/>
            <a:ext cx="8712968" cy="707886"/>
          </a:xfrm>
          <a:prstGeom prst="rect">
            <a:avLst/>
          </a:prstGeom>
        </p:spPr>
        <p:txBody>
          <a:bodyPr wrap="square">
            <a:spAutoFit/>
          </a:bodyPr>
          <a:lstStyle/>
          <a:p>
            <a:r>
              <a:rPr lang="en-GB" sz="4000" dirty="0">
                <a:latin typeface="Cambria Math" panose="02040503050406030204" pitchFamily="18" charset="0"/>
                <a:ea typeface="Cambria Math" panose="02040503050406030204" pitchFamily="18" charset="0"/>
              </a:rPr>
              <a:t>Why apply for grant-aid?</a:t>
            </a:r>
          </a:p>
        </p:txBody>
      </p:sp>
      <p:graphicFrame>
        <p:nvGraphicFramePr>
          <p:cNvPr id="7" name="Table 6"/>
          <p:cNvGraphicFramePr>
            <a:graphicFrameLocks noGrp="1"/>
          </p:cNvGraphicFramePr>
          <p:nvPr>
            <p:extLst>
              <p:ext uri="{D42A27DB-BD31-4B8C-83A1-F6EECF244321}">
                <p14:modId xmlns:p14="http://schemas.microsoft.com/office/powerpoint/2010/main" val="534192274"/>
              </p:ext>
            </p:extLst>
          </p:nvPr>
        </p:nvGraphicFramePr>
        <p:xfrm>
          <a:off x="827584" y="1412776"/>
          <a:ext cx="7056784" cy="4693920"/>
        </p:xfrm>
        <a:graphic>
          <a:graphicData uri="http://schemas.openxmlformats.org/drawingml/2006/table">
            <a:tbl>
              <a:tblPr firstRow="1" bandRow="1">
                <a:tableStyleId>{5C22544A-7EE6-4342-B048-85BDC9FD1C3A}</a:tableStyleId>
              </a:tblPr>
              <a:tblGrid>
                <a:gridCol w="5040560">
                  <a:extLst>
                    <a:ext uri="{9D8B030D-6E8A-4147-A177-3AD203B41FA5}">
                      <a16:colId xmlns:a16="http://schemas.microsoft.com/office/drawing/2014/main" val="3418093567"/>
                    </a:ext>
                  </a:extLst>
                </a:gridCol>
                <a:gridCol w="2016224">
                  <a:extLst>
                    <a:ext uri="{9D8B030D-6E8A-4147-A177-3AD203B41FA5}">
                      <a16:colId xmlns:a16="http://schemas.microsoft.com/office/drawing/2014/main" val="2169900248"/>
                    </a:ext>
                  </a:extLst>
                </a:gridCol>
              </a:tblGrid>
              <a:tr h="370840">
                <a:tc>
                  <a:txBody>
                    <a:bodyPr/>
                    <a:lstStyle/>
                    <a:p>
                      <a:r>
                        <a:rPr lang="en-GB" sz="3200" dirty="0"/>
                        <a:t>Funding Source</a:t>
                      </a:r>
                    </a:p>
                  </a:txBody>
                  <a:tcPr/>
                </a:tc>
                <a:tc>
                  <a:txBody>
                    <a:bodyPr/>
                    <a:lstStyle/>
                    <a:p>
                      <a:r>
                        <a:rPr lang="en-GB" sz="3200" dirty="0"/>
                        <a:t>Amount</a:t>
                      </a:r>
                    </a:p>
                  </a:txBody>
                  <a:tcPr/>
                </a:tc>
                <a:extLst>
                  <a:ext uri="{0D108BD9-81ED-4DB2-BD59-A6C34878D82A}">
                    <a16:rowId xmlns:a16="http://schemas.microsoft.com/office/drawing/2014/main" val="400458582"/>
                  </a:ext>
                </a:extLst>
              </a:tr>
              <a:tr h="370840">
                <a:tc>
                  <a:txBody>
                    <a:bodyPr/>
                    <a:lstStyle/>
                    <a:p>
                      <a:r>
                        <a:rPr lang="en-GB" sz="2400" dirty="0"/>
                        <a:t>Heritage Lottery Fund</a:t>
                      </a:r>
                    </a:p>
                  </a:txBody>
                  <a:tcPr/>
                </a:tc>
                <a:tc>
                  <a:txBody>
                    <a:bodyPr/>
                    <a:lstStyle/>
                    <a:p>
                      <a:r>
                        <a:rPr lang="en-GB" sz="2400" dirty="0"/>
                        <a:t>£350,000</a:t>
                      </a:r>
                    </a:p>
                  </a:txBody>
                  <a:tcPr/>
                </a:tc>
                <a:extLst>
                  <a:ext uri="{0D108BD9-81ED-4DB2-BD59-A6C34878D82A}">
                    <a16:rowId xmlns:a16="http://schemas.microsoft.com/office/drawing/2014/main" val="3854789348"/>
                  </a:ext>
                </a:extLst>
              </a:tr>
              <a:tr h="370840">
                <a:tc>
                  <a:txBody>
                    <a:bodyPr/>
                    <a:lstStyle/>
                    <a:p>
                      <a:r>
                        <a:rPr lang="en-GB" sz="2400" dirty="0"/>
                        <a:t>Charitable trusts and funds</a:t>
                      </a:r>
                    </a:p>
                  </a:txBody>
                  <a:tcPr/>
                </a:tc>
                <a:tc>
                  <a:txBody>
                    <a:bodyPr/>
                    <a:lstStyle/>
                    <a:p>
                      <a:r>
                        <a:rPr lang="en-GB" sz="2400" dirty="0"/>
                        <a:t>£120,000</a:t>
                      </a:r>
                    </a:p>
                  </a:txBody>
                  <a:tcPr/>
                </a:tc>
                <a:extLst>
                  <a:ext uri="{0D108BD9-81ED-4DB2-BD59-A6C34878D82A}">
                    <a16:rowId xmlns:a16="http://schemas.microsoft.com/office/drawing/2014/main" val="4095211316"/>
                  </a:ext>
                </a:extLst>
              </a:tr>
              <a:tr h="370840">
                <a:tc>
                  <a:txBody>
                    <a:bodyPr/>
                    <a:lstStyle/>
                    <a:p>
                      <a:r>
                        <a:rPr lang="en-GB" sz="2400" dirty="0"/>
                        <a:t>Volunteer time</a:t>
                      </a:r>
                    </a:p>
                  </a:txBody>
                  <a:tcPr/>
                </a:tc>
                <a:tc>
                  <a:txBody>
                    <a:bodyPr/>
                    <a:lstStyle/>
                    <a:p>
                      <a:r>
                        <a:rPr lang="en-GB" sz="2400" dirty="0"/>
                        <a:t>£80,000</a:t>
                      </a:r>
                    </a:p>
                  </a:txBody>
                  <a:tcPr/>
                </a:tc>
                <a:extLst>
                  <a:ext uri="{0D108BD9-81ED-4DB2-BD59-A6C34878D82A}">
                    <a16:rowId xmlns:a16="http://schemas.microsoft.com/office/drawing/2014/main" val="416465957"/>
                  </a:ext>
                </a:extLst>
              </a:tr>
              <a:tr h="370840">
                <a:tc>
                  <a:txBody>
                    <a:bodyPr/>
                    <a:lstStyle/>
                    <a:p>
                      <a:r>
                        <a:rPr lang="en-GB" sz="2400" dirty="0"/>
                        <a:t>Church reserves</a:t>
                      </a:r>
                    </a:p>
                  </a:txBody>
                  <a:tcPr/>
                </a:tc>
                <a:tc>
                  <a:txBody>
                    <a:bodyPr/>
                    <a:lstStyle/>
                    <a:p>
                      <a:r>
                        <a:rPr lang="en-GB" sz="2400" dirty="0"/>
                        <a:t>£20,000</a:t>
                      </a:r>
                    </a:p>
                  </a:txBody>
                  <a:tcPr/>
                </a:tc>
                <a:extLst>
                  <a:ext uri="{0D108BD9-81ED-4DB2-BD59-A6C34878D82A}">
                    <a16:rowId xmlns:a16="http://schemas.microsoft.com/office/drawing/2014/main" val="3077454031"/>
                  </a:ext>
                </a:extLst>
              </a:tr>
              <a:tr h="370840">
                <a:tc>
                  <a:txBody>
                    <a:bodyPr/>
                    <a:lstStyle/>
                    <a:p>
                      <a:r>
                        <a:rPr lang="en-GB" sz="2400" dirty="0"/>
                        <a:t>Fabric fund</a:t>
                      </a:r>
                    </a:p>
                  </a:txBody>
                  <a:tcPr/>
                </a:tc>
                <a:tc>
                  <a:txBody>
                    <a:bodyPr/>
                    <a:lstStyle/>
                    <a:p>
                      <a:r>
                        <a:rPr lang="en-GB" sz="2400" dirty="0"/>
                        <a:t>£80,000</a:t>
                      </a:r>
                    </a:p>
                  </a:txBody>
                  <a:tcPr/>
                </a:tc>
                <a:extLst>
                  <a:ext uri="{0D108BD9-81ED-4DB2-BD59-A6C34878D82A}">
                    <a16:rowId xmlns:a16="http://schemas.microsoft.com/office/drawing/2014/main" val="549292007"/>
                  </a:ext>
                </a:extLst>
              </a:tr>
              <a:tr h="370840">
                <a:tc>
                  <a:txBody>
                    <a:bodyPr/>
                    <a:lstStyle/>
                    <a:p>
                      <a:r>
                        <a:rPr lang="en-GB" sz="2400" dirty="0"/>
                        <a:t>VAT</a:t>
                      </a:r>
                      <a:r>
                        <a:rPr lang="en-GB" sz="2400" baseline="0" dirty="0"/>
                        <a:t> reclaim (LPWGS)</a:t>
                      </a:r>
                      <a:endParaRPr lang="en-GB" sz="2400" dirty="0"/>
                    </a:p>
                  </a:txBody>
                  <a:tcPr/>
                </a:tc>
                <a:tc>
                  <a:txBody>
                    <a:bodyPr/>
                    <a:lstStyle/>
                    <a:p>
                      <a:r>
                        <a:rPr lang="en-GB" sz="2400" dirty="0"/>
                        <a:t>£130,000</a:t>
                      </a:r>
                    </a:p>
                  </a:txBody>
                  <a:tcPr/>
                </a:tc>
                <a:extLst>
                  <a:ext uri="{0D108BD9-81ED-4DB2-BD59-A6C34878D82A}">
                    <a16:rowId xmlns:a16="http://schemas.microsoft.com/office/drawing/2014/main" val="3360804014"/>
                  </a:ext>
                </a:extLst>
              </a:tr>
              <a:tr h="370840">
                <a:tc>
                  <a:txBody>
                    <a:bodyPr/>
                    <a:lstStyle/>
                    <a:p>
                      <a:r>
                        <a:rPr lang="en-GB" sz="2400" dirty="0"/>
                        <a:t>Local fundraising</a:t>
                      </a:r>
                      <a:r>
                        <a:rPr lang="en-GB" sz="2400" baseline="0" dirty="0"/>
                        <a:t> events</a:t>
                      </a:r>
                      <a:endParaRPr lang="en-GB" sz="2400" dirty="0"/>
                    </a:p>
                  </a:txBody>
                  <a:tcPr/>
                </a:tc>
                <a:tc>
                  <a:txBody>
                    <a:bodyPr/>
                    <a:lstStyle/>
                    <a:p>
                      <a:r>
                        <a:rPr lang="en-GB" sz="2400" dirty="0"/>
                        <a:t>£15,000</a:t>
                      </a:r>
                    </a:p>
                  </a:txBody>
                  <a:tcPr/>
                </a:tc>
                <a:extLst>
                  <a:ext uri="{0D108BD9-81ED-4DB2-BD59-A6C34878D82A}">
                    <a16:rowId xmlns:a16="http://schemas.microsoft.com/office/drawing/2014/main" val="2548134687"/>
                  </a:ext>
                </a:extLst>
              </a:tr>
              <a:tr h="370840">
                <a:tc>
                  <a:txBody>
                    <a:bodyPr/>
                    <a:lstStyle/>
                    <a:p>
                      <a:r>
                        <a:rPr lang="en-GB" sz="2400" dirty="0"/>
                        <a:t>Private donations</a:t>
                      </a:r>
                    </a:p>
                  </a:txBody>
                  <a:tcPr/>
                </a:tc>
                <a:tc>
                  <a:txBody>
                    <a:bodyPr/>
                    <a:lstStyle/>
                    <a:p>
                      <a:r>
                        <a:rPr lang="en-GB" sz="2400" dirty="0"/>
                        <a:t>£45,000</a:t>
                      </a:r>
                    </a:p>
                  </a:txBody>
                  <a:tcPr/>
                </a:tc>
                <a:extLst>
                  <a:ext uri="{0D108BD9-81ED-4DB2-BD59-A6C34878D82A}">
                    <a16:rowId xmlns:a16="http://schemas.microsoft.com/office/drawing/2014/main" val="3803242217"/>
                  </a:ext>
                </a:extLst>
              </a:tr>
              <a:tr h="370840">
                <a:tc>
                  <a:txBody>
                    <a:bodyPr/>
                    <a:lstStyle/>
                    <a:p>
                      <a:r>
                        <a:rPr lang="en-GB" sz="2400" b="1" dirty="0"/>
                        <a:t>Total</a:t>
                      </a:r>
                    </a:p>
                  </a:txBody>
                  <a:tcPr/>
                </a:tc>
                <a:tc>
                  <a:txBody>
                    <a:bodyPr/>
                    <a:lstStyle/>
                    <a:p>
                      <a:r>
                        <a:rPr lang="en-GB" sz="2400" b="1" dirty="0"/>
                        <a:t>£840,000</a:t>
                      </a:r>
                    </a:p>
                  </a:txBody>
                  <a:tcPr/>
                </a:tc>
                <a:extLst>
                  <a:ext uri="{0D108BD9-81ED-4DB2-BD59-A6C34878D82A}">
                    <a16:rowId xmlns:a16="http://schemas.microsoft.com/office/drawing/2014/main" val="471729048"/>
                  </a:ext>
                </a:extLst>
              </a:tr>
            </a:tbl>
          </a:graphicData>
        </a:graphic>
      </p:graphicFrame>
    </p:spTree>
    <p:extLst>
      <p:ext uri="{BB962C8B-B14F-4D97-AF65-F5344CB8AC3E}">
        <p14:creationId xmlns:p14="http://schemas.microsoft.com/office/powerpoint/2010/main" val="548553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E5E7A"/>
        </a:solidFill>
        <a:effectLst/>
      </p:bgPr>
    </p:bg>
    <p:spTree>
      <p:nvGrpSpPr>
        <p:cNvPr id="1" name=""/>
        <p:cNvGrpSpPr/>
        <p:nvPr/>
      </p:nvGrpSpPr>
      <p:grpSpPr>
        <a:xfrm>
          <a:off x="0" y="0"/>
          <a:ext cx="0" cy="0"/>
          <a:chOff x="0" y="0"/>
          <a:chExt cx="0" cy="0"/>
        </a:xfrm>
      </p:grpSpPr>
      <p:sp>
        <p:nvSpPr>
          <p:cNvPr id="5" name="Rectangle 4"/>
          <p:cNvSpPr/>
          <p:nvPr/>
        </p:nvSpPr>
        <p:spPr>
          <a:xfrm>
            <a:off x="899592" y="2060848"/>
            <a:ext cx="7525344" cy="1938992"/>
          </a:xfrm>
          <a:prstGeom prst="rect">
            <a:avLst/>
          </a:prstGeom>
        </p:spPr>
        <p:txBody>
          <a:bodyPr wrap="square">
            <a:spAutoFit/>
          </a:bodyPr>
          <a:lstStyle/>
          <a:p>
            <a:pPr algn="ctr"/>
            <a:r>
              <a:rPr lang="en-GB" sz="6000" dirty="0">
                <a:solidFill>
                  <a:schemeClr val="bg1"/>
                </a:solidFill>
                <a:latin typeface="Gill Sans MT" panose="020B0502020104020203" pitchFamily="34" charset="0"/>
                <a:ea typeface="Cambria Math" panose="02040503050406030204" pitchFamily="18" charset="0"/>
              </a:rPr>
              <a:t>Choosing the funders to approach</a:t>
            </a:r>
          </a:p>
        </p:txBody>
      </p:sp>
    </p:spTree>
    <p:extLst>
      <p:ext uri="{BB962C8B-B14F-4D97-AF65-F5344CB8AC3E}">
        <p14:creationId xmlns:p14="http://schemas.microsoft.com/office/powerpoint/2010/main" val="3216278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E5E7A"/>
        </a:solidFill>
        <a:effectLst/>
      </p:bgPr>
    </p:bg>
    <p:spTree>
      <p:nvGrpSpPr>
        <p:cNvPr id="1" name=""/>
        <p:cNvGrpSpPr/>
        <p:nvPr/>
      </p:nvGrpSpPr>
      <p:grpSpPr>
        <a:xfrm>
          <a:off x="0" y="0"/>
          <a:ext cx="0" cy="0"/>
          <a:chOff x="0" y="0"/>
          <a:chExt cx="0" cy="0"/>
        </a:xfrm>
      </p:grpSpPr>
      <p:sp>
        <p:nvSpPr>
          <p:cNvPr id="5" name="Rectangle 4"/>
          <p:cNvSpPr/>
          <p:nvPr/>
        </p:nvSpPr>
        <p:spPr>
          <a:xfrm>
            <a:off x="611560" y="2636912"/>
            <a:ext cx="8712968" cy="1015663"/>
          </a:xfrm>
          <a:prstGeom prst="rect">
            <a:avLst/>
          </a:prstGeom>
        </p:spPr>
        <p:txBody>
          <a:bodyPr wrap="square">
            <a:spAutoFit/>
          </a:bodyPr>
          <a:lstStyle/>
          <a:p>
            <a:r>
              <a:rPr lang="en-GB" sz="6000" dirty="0">
                <a:solidFill>
                  <a:schemeClr val="bg1"/>
                </a:solidFill>
                <a:latin typeface="Gill Sans MT" panose="020B0502020104020203" pitchFamily="34" charset="0"/>
                <a:ea typeface="Cambria Math" panose="02040503050406030204" pitchFamily="18" charset="0"/>
              </a:rPr>
              <a:t>The application process</a:t>
            </a:r>
          </a:p>
        </p:txBody>
      </p:sp>
    </p:spTree>
    <p:extLst>
      <p:ext uri="{BB962C8B-B14F-4D97-AF65-F5344CB8AC3E}">
        <p14:creationId xmlns:p14="http://schemas.microsoft.com/office/powerpoint/2010/main" val="548553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E5E7A"/>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582712" y="2276872"/>
            <a:ext cx="7886700" cy="4351338"/>
          </a:xfrm>
        </p:spPr>
        <p:txBody>
          <a:bodyPr/>
          <a:lstStyle/>
          <a:p>
            <a:pPr marL="0" indent="0">
              <a:buNone/>
            </a:pPr>
            <a:r>
              <a:rPr lang="en-GB" sz="4400" i="1" dirty="0">
                <a:solidFill>
                  <a:schemeClr val="bg1"/>
                </a:solidFill>
                <a:latin typeface="Gill Sans MT" panose="020B0502020104020203" pitchFamily="34" charset="0"/>
              </a:rPr>
              <a:t>“Most charitable giving is 80% emotion and 20% logic. The best way to get to someone’s emotions is to tell a good story.” </a:t>
            </a:r>
          </a:p>
          <a:p>
            <a:pPr marL="0" indent="0">
              <a:buNone/>
            </a:pPr>
            <a:r>
              <a:rPr lang="en-GB" dirty="0"/>
              <a:t> </a:t>
            </a:r>
          </a:p>
        </p:txBody>
      </p:sp>
      <p:sp>
        <p:nvSpPr>
          <p:cNvPr id="5" name="Rectangle 4"/>
          <p:cNvSpPr/>
          <p:nvPr/>
        </p:nvSpPr>
        <p:spPr>
          <a:xfrm>
            <a:off x="590724" y="404664"/>
            <a:ext cx="8712968" cy="830997"/>
          </a:xfrm>
          <a:prstGeom prst="rect">
            <a:avLst/>
          </a:prstGeom>
        </p:spPr>
        <p:txBody>
          <a:bodyPr wrap="square">
            <a:spAutoFit/>
          </a:bodyPr>
          <a:lstStyle/>
          <a:p>
            <a:r>
              <a:rPr lang="en-GB" sz="4800" dirty="0">
                <a:solidFill>
                  <a:schemeClr val="bg1"/>
                </a:solidFill>
                <a:latin typeface="Gill Sans MT" panose="020B0502020104020203" pitchFamily="34" charset="0"/>
                <a:ea typeface="Cambria Math" panose="02040503050406030204" pitchFamily="18" charset="0"/>
              </a:rPr>
              <a:t>Justifying your proposals</a:t>
            </a:r>
          </a:p>
        </p:txBody>
      </p:sp>
    </p:spTree>
    <p:extLst>
      <p:ext uri="{BB962C8B-B14F-4D97-AF65-F5344CB8AC3E}">
        <p14:creationId xmlns:p14="http://schemas.microsoft.com/office/powerpoint/2010/main" val="5485537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14971</TotalTime>
  <Words>320</Words>
  <Application>Microsoft Office PowerPoint</Application>
  <PresentationFormat>On-screen Show (4:3)</PresentationFormat>
  <Paragraphs>90</Paragraphs>
  <Slides>17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Cambria Math</vt:lpstr>
      <vt:lpstr>Gill Sans MT</vt:lpstr>
      <vt:lpstr>Office Theme</vt:lpstr>
      <vt:lpstr>54%</vt:lpstr>
      <vt:lpstr>PowerPoint Presentation</vt:lpstr>
      <vt:lpstr>PowerPoint Presentation</vt:lpstr>
      <vt:lpstr>PowerPoint Presentation</vt:lpstr>
      <vt:lpstr>What are our priorities?  Where are we now and where do we want to go?  Do we know how much we need?   Do we know when we need it?   Do we know who can offer it?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Useful Links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Fundraising for major building projects in  places of worship</dc:title>
  <dc:creator>Rebecca Burrows</dc:creator>
  <cp:lastModifiedBy>Rebecca Burrows</cp:lastModifiedBy>
  <cp:revision>49</cp:revision>
  <dcterms:created xsi:type="dcterms:W3CDTF">2015-05-19T11:32:40Z</dcterms:created>
  <dcterms:modified xsi:type="dcterms:W3CDTF">2016-06-03T13:43:17Z</dcterms:modified>
</cp:coreProperties>
</file>