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2"/>
  </p:notesMasterIdLst>
  <p:sldIdLst>
    <p:sldId id="275" r:id="rId4"/>
    <p:sldId id="291" r:id="rId5"/>
    <p:sldId id="290" r:id="rId6"/>
    <p:sldId id="264" r:id="rId7"/>
    <p:sldId id="277" r:id="rId8"/>
    <p:sldId id="321" r:id="rId9"/>
    <p:sldId id="315" r:id="rId10"/>
    <p:sldId id="316" r:id="rId11"/>
    <p:sldId id="317" r:id="rId12"/>
    <p:sldId id="318" r:id="rId13"/>
    <p:sldId id="257" r:id="rId14"/>
    <p:sldId id="322" r:id="rId15"/>
    <p:sldId id="261" r:id="rId16"/>
    <p:sldId id="286" r:id="rId17"/>
    <p:sldId id="293" r:id="rId18"/>
    <p:sldId id="294" r:id="rId19"/>
    <p:sldId id="292" r:id="rId20"/>
    <p:sldId id="29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D3A02-61D0-4E42-AB20-0C72020CA430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40313-A870-4241-9ADE-DC521C376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61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Diocesan map showed that people were keen to engage in mission but buildings took a lot of energy.  Working to find a way to simplify things for parishes.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CCAAD4-D1CF-4614-BDC4-F00A0F7DC6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2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3A260DD-EBF8-42BA-9CFD-D73D2B2472A4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1CF1F77-F6FE-4C9A-9042-52251378D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011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60DD-EBF8-42BA-9CFD-D73D2B2472A4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1F77-F6FE-4C9A-9042-52251378D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30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60DD-EBF8-42BA-9CFD-D73D2B2472A4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1F77-F6FE-4C9A-9042-52251378D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959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165183-4A7B-4D35-A0D3-56E6BECB96B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6A57F2-0297-423D-9F7A-CFEBC69C49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90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165183-4A7B-4D35-A0D3-56E6BECB96B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6A57F2-0297-423D-9F7A-CFEBC69C49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035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165183-4A7B-4D35-A0D3-56E6BECB96B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6A57F2-0297-423D-9F7A-CFEBC69C49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93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165183-4A7B-4D35-A0D3-56E6BECB96B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6A57F2-0297-423D-9F7A-CFEBC69C49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9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165183-4A7B-4D35-A0D3-56E6BECB96B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6A57F2-0297-423D-9F7A-CFEBC69C49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330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165183-4A7B-4D35-A0D3-56E6BECB96B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6A57F2-0297-423D-9F7A-CFEBC69C49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92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165183-4A7B-4D35-A0D3-56E6BECB96B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6A57F2-0297-423D-9F7A-CFEBC69C49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60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165183-4A7B-4D35-A0D3-56E6BECB96B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6A57F2-0297-423D-9F7A-CFEBC69C49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796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60DD-EBF8-42BA-9CFD-D73D2B2472A4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1F77-F6FE-4C9A-9042-52251378DEF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2518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165183-4A7B-4D35-A0D3-56E6BECB96B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6A57F2-0297-423D-9F7A-CFEBC69C49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09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165183-4A7B-4D35-A0D3-56E6BECB96B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6A57F2-0297-423D-9F7A-CFEBC69C49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28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165183-4A7B-4D35-A0D3-56E6BECB96B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6A57F2-0297-423D-9F7A-CFEBC69C49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50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0DA7-1171-411B-90A9-7A124B441401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1DF7-8487-4511-BB2E-87B721173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056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0DA7-1171-411B-90A9-7A124B441401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1DF7-8487-4511-BB2E-87B721173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2346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0DA7-1171-411B-90A9-7A124B441401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1DF7-8487-4511-BB2E-87B721173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7032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0DA7-1171-411B-90A9-7A124B441401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1DF7-8487-4511-BB2E-87B721173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6800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0DA7-1171-411B-90A9-7A124B441401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1DF7-8487-4511-BB2E-87B721173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309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0DA7-1171-411B-90A9-7A124B441401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1DF7-8487-4511-BB2E-87B721173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7662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0DA7-1171-411B-90A9-7A124B441401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1DF7-8487-4511-BB2E-87B721173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167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60DD-EBF8-42BA-9CFD-D73D2B2472A4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1F77-F6FE-4C9A-9042-52251378DEF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028080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0DA7-1171-411B-90A9-7A124B441401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1DF7-8487-4511-BB2E-87B721173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9729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0DA7-1171-411B-90A9-7A124B441401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1DF7-8487-4511-BB2E-87B721173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0961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0DA7-1171-411B-90A9-7A124B441401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1DF7-8487-4511-BB2E-87B721173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272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0DA7-1171-411B-90A9-7A124B441401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1DF7-8487-4511-BB2E-87B721173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979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60DD-EBF8-42BA-9CFD-D73D2B2472A4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1F77-F6FE-4C9A-9042-52251378DEF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9188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60DD-EBF8-42BA-9CFD-D73D2B2472A4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1F77-F6FE-4C9A-9042-52251378D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862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60DD-EBF8-42BA-9CFD-D73D2B2472A4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1F77-F6FE-4C9A-9042-52251378DEF5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4788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60DD-EBF8-42BA-9CFD-D73D2B2472A4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1F77-F6FE-4C9A-9042-52251378D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86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93A260DD-EBF8-42BA-9CFD-D73D2B2472A4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1F77-F6FE-4C9A-9042-52251378D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083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3A260DD-EBF8-42BA-9CFD-D73D2B2472A4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1CF1F77-F6FE-4C9A-9042-52251378DEF5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133496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3A260DD-EBF8-42BA-9CFD-D73D2B2472A4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1CF1F77-F6FE-4C9A-9042-52251378D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29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165183-4A7B-4D35-A0D3-56E6BECB96B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6A57F2-0297-423D-9F7A-CFEBC69C49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27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A0DA7-1171-411B-90A9-7A124B441401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61DF7-8487-4511-BB2E-87B721173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65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Jenny\Documents\HCTG\Our Heritage\Virtuous Circle\Logos\download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9600"/>
            <a:ext cx="15240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438400" y="1522889"/>
            <a:ext cx="6934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b="1" dirty="0">
              <a:solidFill>
                <a:prstClr val="black"/>
              </a:solidFill>
              <a:latin typeface="Lucida Sans Unicode"/>
            </a:endParaRPr>
          </a:p>
          <a:p>
            <a:pPr algn="ctr"/>
            <a:r>
              <a:rPr lang="en-GB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Inspiring Ideas: </a:t>
            </a:r>
          </a:p>
          <a:p>
            <a:pPr algn="ctr"/>
            <a:r>
              <a:rPr lang="en-GB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Virtuous Circles</a:t>
            </a:r>
          </a:p>
          <a:p>
            <a:pPr algn="ctr"/>
            <a:r>
              <a:rPr lang="en-GB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Accommodation Pod</a:t>
            </a:r>
            <a:endParaRPr lang="en-GB" sz="4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C:\Users\Jenny\Documents\HCTG\Our Heritage\Virtuous Circle\Logos\Logo_text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373" y="4724881"/>
            <a:ext cx="1123949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Jenny\Documents\HCTG\Our Heritage\Virtuous Circle\Logos\SCTG 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4880766"/>
            <a:ext cx="1472883" cy="1001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Jenny\Documents\HCTG\Our Heritage\Virtuous Circle\Logos\NCT logo@2x (2)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946360"/>
            <a:ext cx="914400" cy="936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Jenny\Documents\HCTG\Our Heritage\Virtuous Circle\Logos\download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911030"/>
            <a:ext cx="952500" cy="9946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4305776" y="5334000"/>
            <a:ext cx="3770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Lucida Sans Unicode"/>
              </a:rPr>
              <a:t>Vowchurch and Turnastone PCC</a:t>
            </a:r>
          </a:p>
        </p:txBody>
      </p:sp>
      <p:pic>
        <p:nvPicPr>
          <p:cNvPr id="1033" name="Picture 9" descr="C:\Users\Jenny\Documents\HCTG\Our Heritage\Virtuous Circle\Logos\CTVA-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909" y="4901610"/>
            <a:ext cx="1033462" cy="101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CTG logo Colou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1" y="563880"/>
            <a:ext cx="172402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827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B57335-AF0B-4552-A20F-5AA939BF42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8791" y="516756"/>
            <a:ext cx="6014418" cy="5824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8749" y="6165304"/>
            <a:ext cx="3517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prstClr val="black"/>
                </a:solidFill>
                <a:latin typeface="Garamond" panose="02020404030301010803" pitchFamily="18" charset="0"/>
              </a:rPr>
              <a:t>05. Pilot Project</a:t>
            </a:r>
            <a:endParaRPr lang="en-GB" sz="16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821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12" y="2428875"/>
            <a:ext cx="11813051" cy="4429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9400"/>
            <a:ext cx="10515600" cy="1325563"/>
          </a:xfrm>
        </p:spPr>
        <p:txBody>
          <a:bodyPr/>
          <a:lstStyle/>
          <a:p>
            <a:br>
              <a:rPr lang="en-GB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endParaRPr lang="en-GB" sz="3200" dirty="0">
              <a:solidFill>
                <a:schemeClr val="bg1"/>
              </a:solidFill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887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79400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Mission &amp; Mortar</a:t>
            </a:r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.  </a:t>
            </a:r>
            <a:br>
              <a:rPr lang="en-GB" sz="32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en-GB" sz="3200" dirty="0">
              <a:solidFill>
                <a:schemeClr val="bg1"/>
              </a:solidFill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69373" y="2074717"/>
            <a:ext cx="9896475" cy="35412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Local Context:  Diocesan Strategic Priorities arising out of </a:t>
            </a:r>
            <a:r>
              <a:rPr lang="en-GB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MAPping</a:t>
            </a:r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 process:  </a:t>
            </a:r>
          </a:p>
          <a:p>
            <a:pPr marL="0" indent="0">
              <a:buNone/>
            </a:pPr>
            <a:endParaRPr lang="en-GB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SP1 – Spiritual and numerical growth. </a:t>
            </a:r>
          </a:p>
          <a:p>
            <a:pPr marL="0" indent="0">
              <a:buNone/>
            </a:pPr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SP2 – Serving the common good.</a:t>
            </a:r>
          </a:p>
          <a:p>
            <a:pPr marL="0" indent="0">
              <a:buNone/>
            </a:pPr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SP3 – new patterns of ministry.</a:t>
            </a:r>
          </a:p>
          <a:p>
            <a:pPr marL="0" indent="0">
              <a:buNone/>
            </a:pPr>
            <a:endParaRPr lang="en-GB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098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7940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Mission &amp; Mortar</a:t>
            </a:r>
            <a:br>
              <a:rPr lang="en-GB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endParaRPr lang="en-GB" sz="3200" dirty="0">
              <a:solidFill>
                <a:schemeClr val="bg1"/>
              </a:solidFill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2271309"/>
            <a:ext cx="7849978" cy="41607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120" y="3216925"/>
            <a:ext cx="3026491" cy="11347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4258" y="2186151"/>
            <a:ext cx="68317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At every Mapping Event, care, development and maintenance of Church Buildings was raised, either as an opportunity or as a concern.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We needed to more effective in helping parishes to either take advantage of those opportunities or address the concern – but with no increase in financial resources.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Came up with the idea of developing an intuitive piece of software that would tailor resources based on the individual parish circumstances and encourage self help.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Tool is for hundreds of volunteers across the country who care for these amazing buildings on a daily basis;  tested on real parishes and people – they were our guide.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574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7940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Mission &amp; Mortar</a:t>
            </a:r>
            <a:br>
              <a:rPr lang="en-GB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endParaRPr lang="en-GB" sz="3200" dirty="0">
              <a:solidFill>
                <a:schemeClr val="bg1"/>
              </a:solidFill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2271309"/>
            <a:ext cx="7849978" cy="4160705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We already had some great projects, lots of good practice – Crossing the Threshold.     </a:t>
            </a:r>
          </a:p>
          <a:p>
            <a:pPr marL="0" indent="0">
              <a:buNone/>
            </a:pPr>
            <a:endParaRPr lang="en-GB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GB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Identified over 300 other resources – from across the spectrum of church organisations, voluntary sector, other denominations.  </a:t>
            </a:r>
          </a:p>
          <a:p>
            <a:pPr marL="0" indent="0">
              <a:buNone/>
            </a:pPr>
            <a:endParaRPr lang="en-GB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GB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National Lottery Heritage fund supported us with a grant, and we are so proud to launch this today. </a:t>
            </a:r>
            <a:endParaRPr lang="en-GB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120" y="3216925"/>
            <a:ext cx="3026491" cy="113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95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7940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Mission &amp; Mortar</a:t>
            </a:r>
            <a:br>
              <a:rPr lang="en-GB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endParaRPr lang="en-GB" sz="3200" dirty="0">
              <a:solidFill>
                <a:schemeClr val="bg1"/>
              </a:solidFill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2271309"/>
            <a:ext cx="7849978" cy="4160705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Segoe UI" panose="020B0502040204020203" pitchFamily="34" charset="0"/>
                <a:cs typeface="Segoe UI" panose="020B0502040204020203" pitchFamily="34" charset="0"/>
              </a:rPr>
              <a:t>On line resource, which you need to register for but which is free.</a:t>
            </a:r>
          </a:p>
          <a:p>
            <a:r>
              <a:rPr lang="en-GB" sz="2400" dirty="0">
                <a:latin typeface="Segoe UI" panose="020B0502040204020203" pitchFamily="34" charset="0"/>
                <a:cs typeface="Segoe UI" panose="020B0502040204020203" pitchFamily="34" charset="0"/>
              </a:rPr>
              <a:t>Carry out a ‘diagnostic survey’ based loosely on a number of categories, and which will recommend a series of resources based on your answers.</a:t>
            </a:r>
          </a:p>
          <a:p>
            <a:r>
              <a:rPr lang="en-GB" sz="2400" dirty="0">
                <a:latin typeface="Segoe UI" panose="020B0502040204020203" pitchFamily="34" charset="0"/>
                <a:cs typeface="Segoe UI" panose="020B0502040204020203" pitchFamily="34" charset="0"/>
              </a:rPr>
              <a:t>Categories are based on levels of encounter – so, include tourism, festival churches, local mission churches and major mission church. </a:t>
            </a:r>
          </a:p>
          <a:p>
            <a:r>
              <a:rPr lang="en-GB" sz="2400" dirty="0">
                <a:latin typeface="Segoe UI" panose="020B0502040204020203" pitchFamily="34" charset="0"/>
                <a:cs typeface="Segoe UI" panose="020B0502040204020203" pitchFamily="34" charset="0"/>
              </a:rPr>
              <a:t>Still in the pilot stage – which runs till June 2020. </a:t>
            </a:r>
          </a:p>
          <a:p>
            <a:pPr marL="0" indent="0">
              <a:buNone/>
            </a:pPr>
            <a:endParaRPr lang="en-GB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GB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GB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GB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120" y="3216925"/>
            <a:ext cx="3026491" cy="113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70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7940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Mission &amp; Mortar</a:t>
            </a:r>
            <a:br>
              <a:rPr lang="en-GB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endParaRPr lang="en-GB" sz="3200" dirty="0">
              <a:solidFill>
                <a:schemeClr val="bg1"/>
              </a:solidFill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6972" y="2145185"/>
            <a:ext cx="7849978" cy="4160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Segoe UI" panose="020B0502040204020203" pitchFamily="34" charset="0"/>
                <a:cs typeface="Segoe UI" panose="020B0502040204020203" pitchFamily="34" charset="0"/>
              </a:rPr>
              <a:t>Church Projects and Funding Support Assistant – desk based resource and to update resources.</a:t>
            </a:r>
          </a:p>
          <a:p>
            <a:pPr marL="0" indent="0">
              <a:buNone/>
            </a:pPr>
            <a:endParaRPr lang="en-GB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Segoe UI" panose="020B0502040204020203" pitchFamily="34" charset="0"/>
                <a:cs typeface="Segoe UI" panose="020B0502040204020203" pitchFamily="34" charset="0"/>
              </a:rPr>
              <a:t>Project Visits through DAC Site visits.</a:t>
            </a:r>
          </a:p>
          <a:p>
            <a:pPr marL="0" indent="0">
              <a:buNone/>
            </a:pPr>
            <a:endParaRPr lang="en-GB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Segoe UI" panose="020B0502040204020203" pitchFamily="34" charset="0"/>
                <a:cs typeface="Segoe UI" panose="020B0502040204020203" pitchFamily="34" charset="0"/>
              </a:rPr>
              <a:t>Programme of training based on categories – cascades down – Diocese, Archdeaconry level, Deanery Level – workshops and surgeries.  </a:t>
            </a:r>
          </a:p>
          <a:p>
            <a:pPr marL="0" indent="0">
              <a:buNone/>
            </a:pPr>
            <a:endParaRPr lang="en-GB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Segoe UI" panose="020B0502040204020203" pitchFamily="34" charset="0"/>
                <a:cs typeface="Segoe UI" panose="020B0502040204020203" pitchFamily="34" charset="0"/>
              </a:rPr>
              <a:t>Moving to a model of </a:t>
            </a:r>
            <a:r>
              <a:rPr lang="en-GB" sz="2400">
                <a:latin typeface="Segoe UI" panose="020B0502040204020203" pitchFamily="34" charset="0"/>
                <a:cs typeface="Segoe UI" panose="020B0502040204020203" pitchFamily="34" charset="0"/>
              </a:rPr>
              <a:t>self help.  </a:t>
            </a:r>
            <a:endParaRPr lang="en-GB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GB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GB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GB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GB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GB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GB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GB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120" y="3216925"/>
            <a:ext cx="3026491" cy="113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34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7940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Mission &amp; Mortar</a:t>
            </a:r>
            <a:br>
              <a:rPr lang="en-GB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endParaRPr lang="en-GB" sz="3200" dirty="0">
              <a:solidFill>
                <a:schemeClr val="bg1"/>
              </a:solidFill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2271309"/>
            <a:ext cx="7849978" cy="4160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Segoe UI" panose="020B0502040204020203" pitchFamily="34" charset="0"/>
                <a:cs typeface="Segoe UI" panose="020B0502040204020203" pitchFamily="34" charset="0"/>
              </a:rPr>
              <a:t>Next Steps?</a:t>
            </a:r>
          </a:p>
          <a:p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We want people to use it – so please share it with your networks and let as many people know about it as possible. </a:t>
            </a:r>
          </a:p>
          <a:p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We want to keep testing it and keep tweaking it – but based on feedback.</a:t>
            </a:r>
          </a:p>
          <a:p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Next Spring we will hold a conference to continue to raise awareness of the tool and to also look at other Church Buildings Topics.</a:t>
            </a:r>
          </a:p>
          <a:p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Develop a training programme to support the tool. </a:t>
            </a:r>
          </a:p>
          <a:p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Need to find more funding – to maintain it, to grow it and adapt it and to keep people in post to sustain the tool.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120" y="3216925"/>
            <a:ext cx="3026491" cy="113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80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12" y="2428875"/>
            <a:ext cx="11813051" cy="4429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9400"/>
            <a:ext cx="10515600" cy="1325563"/>
          </a:xfrm>
        </p:spPr>
        <p:txBody>
          <a:bodyPr/>
          <a:lstStyle/>
          <a:p>
            <a:br>
              <a:rPr lang="en-GB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endParaRPr lang="en-GB" sz="3200" dirty="0">
              <a:solidFill>
                <a:schemeClr val="bg1"/>
              </a:solidFill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6237" y="572849"/>
            <a:ext cx="5340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Mission &amp; Mortar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110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610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images of Turnastone church herefordshir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3" name="AutoShape 4" descr="Image result for images of Turnastone church herefordshire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4" name="AutoShape 6" descr="Image result for turnastone church herefordshire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5" name="AutoShape 8" descr="Image result for turnastone church herefordshire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6" name="AutoShape 12" descr="Image result for turnastone church herefordshire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  <a:latin typeface="Lucida Sans Unicode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85" y="-39272"/>
            <a:ext cx="11261557" cy="689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394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Jenny\Documents\HCTG\Our Heritage\Virtuous Circle\Logos\download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"/>
            <a:ext cx="15240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648200" y="800101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Approved Outcomes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64229" y="1828801"/>
            <a:ext cx="7467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plans for the installation of an environmentally sustainable holiday accommodation pod in a church building.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Produce a Design and Business Development Guide to support others in pursuing similar proposals in their own buildings.  </a:t>
            </a:r>
          </a:p>
          <a:p>
            <a:endParaRPr lang="en-GB" sz="3200" dirty="0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737651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b="1" dirty="0"/>
          </a:p>
          <a:p>
            <a:r>
              <a:rPr lang="en-GB" sz="3200" b="1" dirty="0"/>
              <a:t>Development Officer  - </a:t>
            </a:r>
            <a:r>
              <a:rPr lang="en-GB" sz="3200" dirty="0"/>
              <a:t>to work with the partners, Vowchurch and Turnastone PCC, the church and wider community.</a:t>
            </a:r>
          </a:p>
          <a:p>
            <a:endParaRPr lang="en-GB" sz="3200" dirty="0"/>
          </a:p>
          <a:p>
            <a:r>
              <a:rPr lang="en-GB" sz="3200" dirty="0"/>
              <a:t>The support of partners, member churches and volunteers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How will the outcomes be achieved?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981200" y="304800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b="0" dirty="0">
              <a:solidFill>
                <a:srgbClr val="464646"/>
              </a:solidFill>
              <a:latin typeface="Lucida Sans Unicode"/>
            </a:endParaRPr>
          </a:p>
        </p:txBody>
      </p:sp>
      <p:pic>
        <p:nvPicPr>
          <p:cNvPr id="5" name="Picture 4" descr="C:\Users\Jenny\Documents\HCTG\Our Heritage\Virtuous Circle\Logos\download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562600"/>
            <a:ext cx="1524000" cy="83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4825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b="1" dirty="0"/>
          </a:p>
          <a:p>
            <a:r>
              <a:rPr lang="en-GB" dirty="0"/>
              <a:t>Architects have already been appointed.</a:t>
            </a:r>
          </a:p>
          <a:p>
            <a:endParaRPr lang="en-GB" dirty="0"/>
          </a:p>
          <a:p>
            <a:r>
              <a:rPr lang="en-GB" dirty="0"/>
              <a:t>Fergus Connolly and Charles Wellingham</a:t>
            </a:r>
          </a:p>
          <a:p>
            <a:endParaRPr lang="en-GB" dirty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How will the outcomes be achieved?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981200" y="304800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b="0" dirty="0">
              <a:solidFill>
                <a:srgbClr val="464646"/>
              </a:solidFill>
              <a:latin typeface="Lucida Sans Unicode"/>
            </a:endParaRPr>
          </a:p>
        </p:txBody>
      </p:sp>
      <p:pic>
        <p:nvPicPr>
          <p:cNvPr id="5" name="Picture 4" descr="C:\Users\Jenny\Documents\HCTG\Our Heritage\Virtuous Circle\Logos\download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562600"/>
            <a:ext cx="15240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4B14DFC-53DB-4A91-AC81-404EEF2EF3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9624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93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B57335-AF0B-4552-A20F-5AA939BF42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1" y="196799"/>
            <a:ext cx="9143996" cy="64643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8749" y="6165304"/>
            <a:ext cx="3517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prstClr val="black"/>
                </a:solidFill>
                <a:latin typeface="Garamond" panose="02020404030301010803" pitchFamily="18" charset="0"/>
              </a:rPr>
              <a:t>05. Pilot Project</a:t>
            </a:r>
            <a:endParaRPr lang="en-GB" sz="16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BC0320-C324-4F11-A4F9-B79187DAF299}"/>
              </a:ext>
            </a:extLst>
          </p:cNvPr>
          <p:cNvSpPr txBox="1"/>
          <p:nvPr/>
        </p:nvSpPr>
        <p:spPr>
          <a:xfrm>
            <a:off x="4295800" y="2894748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000" b="1" dirty="0">
                <a:solidFill>
                  <a:prstClr val="black"/>
                </a:solidFill>
                <a:latin typeface="Calibri"/>
              </a:rPr>
              <a:t>Kitchen Dining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F8082-F197-4D93-8195-133C37A79A0B}"/>
              </a:ext>
            </a:extLst>
          </p:cNvPr>
          <p:cNvSpPr txBox="1"/>
          <p:nvPr/>
        </p:nvSpPr>
        <p:spPr>
          <a:xfrm>
            <a:off x="2999656" y="2348881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000" b="1" dirty="0">
                <a:solidFill>
                  <a:prstClr val="black"/>
                </a:solidFill>
                <a:latin typeface="Calibri"/>
              </a:rPr>
              <a:t>Shower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DF8CBC-3911-4E3F-A1DF-5189488377ED}"/>
              </a:ext>
            </a:extLst>
          </p:cNvPr>
          <p:cNvSpPr txBox="1"/>
          <p:nvPr/>
        </p:nvSpPr>
        <p:spPr>
          <a:xfrm>
            <a:off x="2999656" y="3428999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000" b="1" dirty="0">
                <a:solidFill>
                  <a:prstClr val="black"/>
                </a:solidFill>
                <a:latin typeface="Calibri"/>
              </a:rPr>
              <a:t>WC</a:t>
            </a:r>
          </a:p>
        </p:txBody>
      </p:sp>
    </p:spTree>
    <p:extLst>
      <p:ext uri="{BB962C8B-B14F-4D97-AF65-F5344CB8AC3E}">
        <p14:creationId xmlns:p14="http://schemas.microsoft.com/office/powerpoint/2010/main" val="1576896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B57335-AF0B-4552-A20F-5AA939BF42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2" y="196799"/>
            <a:ext cx="9143995" cy="64643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8749" y="6165304"/>
            <a:ext cx="3517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prstClr val="black"/>
                </a:solidFill>
                <a:latin typeface="Garamond" panose="02020404030301010803" pitchFamily="18" charset="0"/>
              </a:rPr>
              <a:t>05. Pilot Project</a:t>
            </a:r>
            <a:endParaRPr lang="en-GB" sz="16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AD8BC2-0F14-455C-A6AC-EEA659646257}"/>
              </a:ext>
            </a:extLst>
          </p:cNvPr>
          <p:cNvSpPr txBox="1"/>
          <p:nvPr/>
        </p:nvSpPr>
        <p:spPr>
          <a:xfrm>
            <a:off x="4079776" y="2844175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000" b="1" dirty="0">
                <a:solidFill>
                  <a:prstClr val="black"/>
                </a:solidFill>
                <a:latin typeface="Calibri"/>
              </a:rPr>
              <a:t>Master bed &amp; snug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95AC2-2E55-40DF-978F-1975AF1C67EA}"/>
              </a:ext>
            </a:extLst>
          </p:cNvPr>
          <p:cNvSpPr txBox="1"/>
          <p:nvPr/>
        </p:nvSpPr>
        <p:spPr>
          <a:xfrm rot="16200000">
            <a:off x="3086765" y="2405791"/>
            <a:ext cx="792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000" b="1" dirty="0">
                <a:solidFill>
                  <a:prstClr val="black"/>
                </a:solidFill>
                <a:latin typeface="Calibri"/>
              </a:rPr>
              <a:t>Cabin bed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97358C-9728-4836-B167-6809E3A0FAD4}"/>
              </a:ext>
            </a:extLst>
          </p:cNvPr>
          <p:cNvSpPr txBox="1"/>
          <p:nvPr/>
        </p:nvSpPr>
        <p:spPr>
          <a:xfrm rot="16200000">
            <a:off x="3086765" y="3389048"/>
            <a:ext cx="792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000" b="1" dirty="0">
                <a:solidFill>
                  <a:prstClr val="black"/>
                </a:solidFill>
                <a:latin typeface="Calibri"/>
              </a:rPr>
              <a:t>Cabin bed</a:t>
            </a:r>
          </a:p>
        </p:txBody>
      </p:sp>
    </p:spTree>
    <p:extLst>
      <p:ext uri="{BB962C8B-B14F-4D97-AF65-F5344CB8AC3E}">
        <p14:creationId xmlns:p14="http://schemas.microsoft.com/office/powerpoint/2010/main" val="2910601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B57335-AF0B-4552-A20F-5AA939BF42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3067" y="627422"/>
            <a:ext cx="5785867" cy="5603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8749" y="6165304"/>
            <a:ext cx="3517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prstClr val="black"/>
                </a:solidFill>
                <a:latin typeface="Garamond" panose="02020404030301010803" pitchFamily="18" charset="0"/>
              </a:rPr>
              <a:t>05. Pilot Project</a:t>
            </a:r>
            <a:endParaRPr lang="en-GB" sz="16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931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630</Words>
  <Application>Microsoft Office PowerPoint</Application>
  <PresentationFormat>Widescreen</PresentationFormat>
  <Paragraphs>80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Calibri</vt:lpstr>
      <vt:lpstr>Calibri Light</vt:lpstr>
      <vt:lpstr>Garamond</vt:lpstr>
      <vt:lpstr>Lucida Sans Unicode</vt:lpstr>
      <vt:lpstr>Segoe UI</vt:lpstr>
      <vt:lpstr>Segoe UI Black</vt:lpstr>
      <vt:lpstr>Segoe UI Light</vt:lpstr>
      <vt:lpstr>Verdana</vt:lpstr>
      <vt:lpstr>Wingdings 2</vt:lpstr>
      <vt:lpstr>Wingdings 3</vt:lpstr>
      <vt:lpstr>Concourse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How will the outcomes be achieved?</vt:lpstr>
      <vt:lpstr>How will the outcomes be achieved?</vt:lpstr>
      <vt:lpstr>PowerPoint Presentation</vt:lpstr>
      <vt:lpstr>PowerPoint Presentation</vt:lpstr>
      <vt:lpstr>PowerPoint Presentation</vt:lpstr>
      <vt:lpstr>PowerPoint Presentation</vt:lpstr>
      <vt:lpstr> </vt:lpstr>
      <vt:lpstr>Mission &amp; Mortar.   </vt:lpstr>
      <vt:lpstr>Mission &amp; Mortar </vt:lpstr>
      <vt:lpstr>Mission &amp; Mortar </vt:lpstr>
      <vt:lpstr>Mission &amp; Mortar </vt:lpstr>
      <vt:lpstr>Mission &amp; Mortar </vt:lpstr>
      <vt:lpstr>Mission &amp; Mortar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Coombey</dc:creator>
  <cp:lastModifiedBy>HRB</cp:lastModifiedBy>
  <cp:revision>1</cp:revision>
  <dcterms:created xsi:type="dcterms:W3CDTF">2019-11-28T10:15:07Z</dcterms:created>
  <dcterms:modified xsi:type="dcterms:W3CDTF">2019-11-28T10:32:34Z</dcterms:modified>
</cp:coreProperties>
</file>