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9386" r:id="rId2"/>
  </p:sldMasterIdLst>
  <p:notesMasterIdLst>
    <p:notesMasterId r:id="rId36"/>
  </p:notesMasterIdLst>
  <p:sldIdLst>
    <p:sldId id="1864" r:id="rId3"/>
    <p:sldId id="1846" r:id="rId4"/>
    <p:sldId id="1780" r:id="rId5"/>
    <p:sldId id="1720" r:id="rId6"/>
    <p:sldId id="1779" r:id="rId7"/>
    <p:sldId id="1721" r:id="rId8"/>
    <p:sldId id="1686" r:id="rId9"/>
    <p:sldId id="1844" r:id="rId10"/>
    <p:sldId id="1773" r:id="rId11"/>
    <p:sldId id="1785" r:id="rId12"/>
    <p:sldId id="1848" r:id="rId13"/>
    <p:sldId id="1750" r:id="rId14"/>
    <p:sldId id="1748" r:id="rId15"/>
    <p:sldId id="1868" r:id="rId16"/>
    <p:sldId id="1753" r:id="rId17"/>
    <p:sldId id="1740" r:id="rId18"/>
    <p:sldId id="1870" r:id="rId19"/>
    <p:sldId id="1869" r:id="rId20"/>
    <p:sldId id="1847" r:id="rId21"/>
    <p:sldId id="1661" r:id="rId22"/>
    <p:sldId id="1862" r:id="rId23"/>
    <p:sldId id="1853" r:id="rId24"/>
    <p:sldId id="1815" r:id="rId25"/>
    <p:sldId id="1816" r:id="rId26"/>
    <p:sldId id="1759" r:id="rId27"/>
    <p:sldId id="1840" r:id="rId28"/>
    <p:sldId id="1854" r:id="rId29"/>
    <p:sldId id="1839" r:id="rId30"/>
    <p:sldId id="1852" r:id="rId31"/>
    <p:sldId id="1784" r:id="rId32"/>
    <p:sldId id="1831" r:id="rId33"/>
    <p:sldId id="1851" r:id="rId34"/>
    <p:sldId id="1843" r:id="rId35"/>
  </p:sldIdLst>
  <p:sldSz cx="9144000" cy="6858000" type="screen4x3"/>
  <p:notesSz cx="7318375" cy="1045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2F11B"/>
    <a:srgbClr val="FF1919"/>
    <a:srgbClr val="00FFFF"/>
    <a:srgbClr val="AB776D"/>
    <a:srgbClr val="777777"/>
    <a:srgbClr val="99CCFF"/>
    <a:srgbClr val="4F81BD"/>
    <a:srgbClr val="7F7F7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473" autoAdjust="0"/>
  </p:normalViewPr>
  <p:slideViewPr>
    <p:cSldViewPr>
      <p:cViewPr varScale="1">
        <p:scale>
          <a:sx n="82" d="100"/>
          <a:sy n="82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1296" cy="522526"/>
          </a:xfrm>
          <a:prstGeom prst="rect">
            <a:avLst/>
          </a:prstGeom>
        </p:spPr>
        <p:txBody>
          <a:bodyPr vert="horz" lIns="101535" tIns="50767" rIns="101535" bIns="507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5386" y="0"/>
            <a:ext cx="3171296" cy="522526"/>
          </a:xfrm>
          <a:prstGeom prst="rect">
            <a:avLst/>
          </a:prstGeom>
        </p:spPr>
        <p:txBody>
          <a:bodyPr vert="horz" lIns="101535" tIns="50767" rIns="101535" bIns="507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9629B03-756D-46A1-86A6-97B7914212BF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84225"/>
            <a:ext cx="5222875" cy="391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535" tIns="50767" rIns="101535" bIns="5076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963994"/>
            <a:ext cx="5854700" cy="4702731"/>
          </a:xfrm>
          <a:prstGeom prst="rect">
            <a:avLst/>
          </a:prstGeom>
        </p:spPr>
        <p:txBody>
          <a:bodyPr vert="horz" lIns="101535" tIns="50767" rIns="101535" bIns="5076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926173"/>
            <a:ext cx="3171296" cy="522526"/>
          </a:xfrm>
          <a:prstGeom prst="rect">
            <a:avLst/>
          </a:prstGeom>
        </p:spPr>
        <p:txBody>
          <a:bodyPr vert="horz" lIns="101535" tIns="50767" rIns="101535" bIns="507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5386" y="9926173"/>
            <a:ext cx="3171296" cy="522526"/>
          </a:xfrm>
          <a:prstGeom prst="rect">
            <a:avLst/>
          </a:prstGeom>
        </p:spPr>
        <p:txBody>
          <a:bodyPr vert="horz" wrap="square" lIns="101535" tIns="50767" rIns="101535" bIns="507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51B39A-CC5B-4E06-9F60-4ED42F74E41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396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033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39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9082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05277-CE53-455E-AD9C-5C833B6E1D88}" type="slidenum">
              <a:rPr lang="en-GB" altLang="en-US"/>
              <a:pPr/>
              <a:t>12</a:t>
            </a:fld>
            <a:endParaRPr lang="en-GB" altLang="en-US" dirty="0"/>
          </a:p>
        </p:txBody>
      </p:sp>
      <p:sp>
        <p:nvSpPr>
          <p:cNvPr id="21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58838"/>
            <a:ext cx="5724525" cy="4294187"/>
          </a:xfrm>
          <a:ln/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524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206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05277-CE53-455E-AD9C-5C833B6E1D88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21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58838"/>
            <a:ext cx="5724525" cy="4294187"/>
          </a:xfrm>
          <a:ln/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03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05277-CE53-455E-AD9C-5C833B6E1D88}" type="slidenum">
              <a:rPr lang="en-GB" altLang="en-US"/>
              <a:pPr/>
              <a:t>15</a:t>
            </a:fld>
            <a:endParaRPr lang="en-GB" altLang="en-US" dirty="0"/>
          </a:p>
        </p:txBody>
      </p:sp>
      <p:sp>
        <p:nvSpPr>
          <p:cNvPr id="21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58838"/>
            <a:ext cx="5724525" cy="4294187"/>
          </a:xfrm>
          <a:ln/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248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483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030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614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151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7132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80230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732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732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18A69-CD45-4569-B3BE-2EB104522936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105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13ECE4-752D-4335-A95B-F082A19A8156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3751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3203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4573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464C41-CA78-42C0-A07A-DC197585F74C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8295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1712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824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8801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30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57796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1421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72168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0F15C-E9C2-4145-A7C0-0FAF6514139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370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464C41-CA78-42C0-A07A-DC197585F74C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138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464C41-CA78-42C0-A07A-DC197585F74C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444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464C41-CA78-42C0-A07A-DC197585F74C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842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15350">
              <a:defRPr/>
            </a:pPr>
            <a:fld id="{9814AC96-46F0-4DAF-AB54-CA930D0939A2}" type="slidenum">
              <a:rPr lang="en-GB" altLang="en-US">
                <a:solidFill>
                  <a:srgbClr val="000000"/>
                </a:solidFill>
              </a:rPr>
              <a:pPr defTabSz="1015350">
                <a:defRPr/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552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15350">
              <a:defRPr/>
            </a:pPr>
            <a:fld id="{95D0F15C-E9C2-4145-A7C0-0FAF65141395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1015350">
                <a:defRPr/>
              </a:pPr>
              <a:t>8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014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4972" indent="-3172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918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6862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4537" indent="-2538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9221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99887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7562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5236" indent="-253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73B3CB-D863-4BD9-BA1D-2725699141C5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138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EDEBC-B1A7-4AC5-9E1D-55511A9F3B93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E84077-2A0F-4CDE-AF0A-CA5E9D3D233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408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8B8BED-EC27-4568-B612-418AB09E3DFE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E128DB-72CA-4010-91A5-E42020A7BC3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522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25F740-F786-4180-9D22-8764AAF69AD8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58025-C0D7-47CC-94B8-70A37AFBE34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84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1648BC-3087-42C8-ABCC-43D6B598E8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14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41FA17-D468-4343-A884-15A58B9D8C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15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F57C-D457-45B3-B3C6-68ADF22837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61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0AA636-EFF3-4478-A965-9825F1391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69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63296D-08CB-4746-87B3-CADB0CF4C9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813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1F4333-DB28-453A-8CA3-260396C24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687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738B99-917B-4605-B509-763DA20B9D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73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09E916-A228-48E7-ADA6-BBCB0CAE8B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92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2B2F0F-F77B-431A-B113-4F1D2CB269DF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90B5C6-05A6-4FC8-AFCF-90E0A1151B7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1488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262017-1D74-4CA7-BAC4-7818009109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01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BC5AA4-DC73-4099-8AD4-5B9E348E81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754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7D323-DB71-41FD-9049-0E0846A4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18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9F1310-8FB5-48FA-95BC-FBDED5A3C086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28E732C-DA8E-4A57-9278-060033711F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905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1FD860-BB15-4956-BEAD-16698A6B8E70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21111D-6140-4090-9C92-8D58180138F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25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7E440-7A4C-4DAE-BF4C-E5E7990C21D0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8F568E-69C2-46CE-874A-17998516DC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7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FA22BC-5AF8-4E37-AEE4-FD0289514E71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57F7B-4107-4608-B479-78B23A808E0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255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865832-85F6-408A-BF19-23D8B5FD3CBA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2474EC-24CF-4E62-B1D3-D55AA84EF9E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24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81D63A-8ECC-4BC0-9F11-10969310C229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0AEDF0-2475-4E5C-83E9-D72FA3B681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87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CA757B-2DCC-421B-B724-21022A204182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8B5290-54D4-4C01-B5AC-24A06C749C6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73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92E6A-E7F6-474C-B010-F1EDC581F1A0}" type="datetimeFigureOut">
              <a:rPr lang="en-GB"/>
              <a:pPr>
                <a:defRPr/>
              </a:pPr>
              <a:t>16/12/2019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E8CA1C-CA9C-4D5C-962E-DE18EFE93B3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63" r:id="rId1"/>
    <p:sldLayoutId id="2147489364" r:id="rId2"/>
    <p:sldLayoutId id="2147489365" r:id="rId3"/>
    <p:sldLayoutId id="2147489366" r:id="rId4"/>
    <p:sldLayoutId id="2147489367" r:id="rId5"/>
    <p:sldLayoutId id="2147489368" r:id="rId6"/>
    <p:sldLayoutId id="2147489369" r:id="rId7"/>
    <p:sldLayoutId id="2147489370" r:id="rId8"/>
    <p:sldLayoutId id="2147489371" r:id="rId9"/>
    <p:sldLayoutId id="2147489372" r:id="rId10"/>
    <p:sldLayoutId id="2147489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5D52AA-3CDC-489F-B768-831088F085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0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7" r:id="rId1"/>
    <p:sldLayoutId id="2147489388" r:id="rId2"/>
    <p:sldLayoutId id="2147489389" r:id="rId3"/>
    <p:sldLayoutId id="2147489390" r:id="rId4"/>
    <p:sldLayoutId id="2147489391" r:id="rId5"/>
    <p:sldLayoutId id="2147489392" r:id="rId6"/>
    <p:sldLayoutId id="2147489393" r:id="rId7"/>
    <p:sldLayoutId id="2147489394" r:id="rId8"/>
    <p:sldLayoutId id="2147489395" r:id="rId9"/>
    <p:sldLayoutId id="2147489396" r:id="rId10"/>
    <p:sldLayoutId id="21474893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482523"/>
            <a:ext cx="6264696" cy="4754789"/>
          </a:xfrm>
          <a:prstGeom prst="rect">
            <a:avLst/>
          </a:prstGeom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Arial" panose="020B0604020202020204" pitchFamily="34" charset="0"/>
              </a:rPr>
              <a:t>Problems and Possibilities for the Isolated Rural Church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FFFFFF"/>
                </a:solidFill>
                <a:latin typeface="Arial" panose="020B0604020202020204" pitchFamily="34" charset="0"/>
              </a:rPr>
              <a:t>or</a:t>
            </a:r>
            <a:endParaRPr lang="en-GB" altLang="en-US" sz="24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 an ideal world,</a:t>
            </a:r>
            <a:b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what should I have been able to say to Mrs Warden?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958" y="1472912"/>
            <a:ext cx="3707904" cy="368428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2051720" y="5157192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7A7A130-2388-4E1F-8F9A-761FDB10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Trevor Cooper</a:t>
            </a:r>
            <a:b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hrballiance.org.uk</a:t>
            </a:r>
          </a:p>
        </p:txBody>
      </p:sp>
    </p:spTree>
    <p:extLst>
      <p:ext uri="{BB962C8B-B14F-4D97-AF65-F5344CB8AC3E}">
        <p14:creationId xmlns:p14="http://schemas.microsoft.com/office/powerpoint/2010/main" val="265671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three P’s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1560" y="4129947"/>
            <a:ext cx="2520280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Pounds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1720" y="2343462"/>
            <a:ext cx="1728192" cy="1661602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75856" y="1496695"/>
            <a:ext cx="2376264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People</a:t>
            </a:r>
          </a:p>
        </p:txBody>
      </p:sp>
      <p:sp>
        <p:nvSpPr>
          <p:cNvPr id="10" name="Oval 9"/>
          <p:cNvSpPr/>
          <p:nvPr/>
        </p:nvSpPr>
        <p:spPr>
          <a:xfrm>
            <a:off x="5580112" y="4129947"/>
            <a:ext cx="2520280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Purpose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V="1">
            <a:off x="5258785" y="2348986"/>
            <a:ext cx="1728192" cy="1661602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-60000">
            <a:off x="3204497" y="4526961"/>
            <a:ext cx="2348387" cy="42641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8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isolated rural church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63888" y="17728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Possible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 . . close look at ‘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community use’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Situation now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Dear Mrs Warden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3" name="Picture 5" descr="building fairth in our fu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35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0466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Preservation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our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Churches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1952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6273" y="780482"/>
            <a:ext cx="9131023" cy="136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62515" y="762515"/>
            <a:ext cx="228278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Pooled donations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3755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1952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83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1970s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5192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later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1760" y="78898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88" y="38349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486" y="995019"/>
            <a:ext cx="1516177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Financial support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2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03" y="-1"/>
            <a:ext cx="2518380" cy="357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2" y="33643"/>
            <a:ext cx="2425379" cy="357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5" y="3727985"/>
            <a:ext cx="2251141" cy="3110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94954" y="-264051"/>
            <a:ext cx="2736303" cy="37131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61101" y="3973191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1977</a:t>
            </a:r>
          </a:p>
        </p:txBody>
      </p:sp>
      <p:sp>
        <p:nvSpPr>
          <p:cNvPr id="11" name="Oval 10"/>
          <p:cNvSpPr/>
          <p:nvPr/>
        </p:nvSpPr>
        <p:spPr>
          <a:xfrm>
            <a:off x="3882526" y="980728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1974</a:t>
            </a:r>
          </a:p>
        </p:txBody>
      </p:sp>
      <p:sp>
        <p:nvSpPr>
          <p:cNvPr id="12" name="Oval 11"/>
          <p:cNvSpPr/>
          <p:nvPr/>
        </p:nvSpPr>
        <p:spPr>
          <a:xfrm>
            <a:off x="196461" y="1282451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1972</a:t>
            </a:r>
          </a:p>
        </p:txBody>
      </p:sp>
      <p:sp>
        <p:nvSpPr>
          <p:cNvPr id="13" name="Oval 12"/>
          <p:cNvSpPr/>
          <p:nvPr/>
        </p:nvSpPr>
        <p:spPr>
          <a:xfrm>
            <a:off x="7601054" y="269503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203896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03" y="-1"/>
            <a:ext cx="2518380" cy="357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2" y="33643"/>
            <a:ext cx="2425379" cy="357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5" y="3727985"/>
            <a:ext cx="2251141" cy="3110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895" y="3356992"/>
            <a:ext cx="2193154" cy="3092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665670"/>
            <a:ext cx="2250060" cy="3192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94954" y="-264051"/>
            <a:ext cx="2736303" cy="37131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61101" y="3973191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1977</a:t>
            </a:r>
          </a:p>
        </p:txBody>
      </p:sp>
      <p:sp>
        <p:nvSpPr>
          <p:cNvPr id="11" name="Oval 10"/>
          <p:cNvSpPr/>
          <p:nvPr/>
        </p:nvSpPr>
        <p:spPr>
          <a:xfrm>
            <a:off x="3882526" y="980728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1974</a:t>
            </a:r>
          </a:p>
        </p:txBody>
      </p:sp>
      <p:sp>
        <p:nvSpPr>
          <p:cNvPr id="12" name="Oval 11"/>
          <p:cNvSpPr/>
          <p:nvPr/>
        </p:nvSpPr>
        <p:spPr>
          <a:xfrm>
            <a:off x="196461" y="1282451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1972</a:t>
            </a:r>
          </a:p>
        </p:txBody>
      </p:sp>
      <p:sp>
        <p:nvSpPr>
          <p:cNvPr id="13" name="Oval 12"/>
          <p:cNvSpPr/>
          <p:nvPr/>
        </p:nvSpPr>
        <p:spPr>
          <a:xfrm>
            <a:off x="7601054" y="269503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1976</a:t>
            </a:r>
          </a:p>
        </p:txBody>
      </p:sp>
      <p:sp>
        <p:nvSpPr>
          <p:cNvPr id="14" name="Oval 13"/>
          <p:cNvSpPr/>
          <p:nvPr/>
        </p:nvSpPr>
        <p:spPr>
          <a:xfrm>
            <a:off x="4241757" y="3320987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1991</a:t>
            </a:r>
          </a:p>
        </p:txBody>
      </p:sp>
      <p:sp>
        <p:nvSpPr>
          <p:cNvPr id="15" name="Oval 14"/>
          <p:cNvSpPr/>
          <p:nvPr/>
        </p:nvSpPr>
        <p:spPr>
          <a:xfrm>
            <a:off x="7452320" y="4335079"/>
            <a:ext cx="11871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4291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78" y="4042383"/>
            <a:ext cx="9131023" cy="141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6273" y="780482"/>
            <a:ext cx="9131023" cy="136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486" y="995019"/>
            <a:ext cx="1516177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Financial support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487" y="2966359"/>
            <a:ext cx="2182759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Additional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use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487" y="4594717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Remove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FFFFFF"/>
                </a:solidFill>
                <a:latin typeface="Arial" panose="020B0604020202020204" pitchFamily="34" charset="0"/>
              </a:rPr>
              <a:t>from </a:t>
            </a: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PCC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487" y="5650069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Other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62514" y="762515"/>
            <a:ext cx="5165115" cy="6160260"/>
            <a:chOff x="4462514" y="762515"/>
            <a:chExt cx="5165115" cy="616026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462515" y="2193919"/>
              <a:ext cx="4635080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Meeting rooms, mobile library or post office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462515" y="762515"/>
              <a:ext cx="228278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Pooled donations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462515" y="1120366"/>
              <a:ext cx="219088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Government money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62515" y="147821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Friends Groups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4462515" y="1836068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Parish Councils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462515" y="3267472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Sleeping loft etc for ‘pilgrims’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462515" y="3625323"/>
              <a:ext cx="466928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‘Shrine’, no services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462514" y="2909621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Exhibitions, concerts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tourism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4462515" y="2551770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Free nave of fixed seating for multi use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4462515" y="398317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Estate church to big house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4462515" y="4341025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as village hall, not church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4462514" y="4698876"/>
              <a:ext cx="442996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CCT, FoFC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Norf </a:t>
              </a:r>
              <a:r>
                <a:rPr lang="en-GB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Chs 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Trust, etc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462515" y="505672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Lease to Diocese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4462515" y="580532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locals paying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462515" y="5445224"/>
              <a:ext cx="4042223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part only, de-roof rest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4462515" y="6525523"/>
              <a:ext cx="411235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Congregation rents church from Trust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4462515" y="6165424"/>
              <a:ext cx="516511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parish pays (=chapel of ease)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363755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1952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83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1970s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5192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later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1760" y="78898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840" y="114773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1840" y="150649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51920" y="186524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31840" y="222399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51920" y="258274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1840" y="294149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1840" y="330025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1840" y="365900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1840" y="401775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31840" y="437650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51920" y="473525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1920" y="509401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31840" y="545276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1840" y="581151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51920" y="617026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51920" y="652902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4088" y="38349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31840" y="473787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1920" y="2950111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0680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6" y="620688"/>
            <a:ext cx="9087364" cy="4989555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31840" y="188640"/>
            <a:ext cx="2557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>
                <a:solidFill>
                  <a:srgbClr val="FFFFFF"/>
                </a:solidFill>
                <a:latin typeface="Arial" panose="020B0604020202020204" pitchFamily="34" charset="0"/>
              </a:rPr>
              <a:t>A pilgrim church (1972)</a:t>
            </a: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57329" y="6381328"/>
            <a:ext cx="3820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t>From </a:t>
            </a:r>
            <a:r>
              <a:rPr lang="en-GB" altLang="en-US" sz="1200" i="1" smtClean="0">
                <a:solidFill>
                  <a:srgbClr val="FFFFFF"/>
                </a:solidFill>
                <a:latin typeface="Arial" panose="020B0604020202020204" pitchFamily="34" charset="0"/>
              </a:rPr>
              <a:t>Norfolk Country Churches and the Future</a:t>
            </a:r>
            <a:r>
              <a:rPr lang="en-GB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t>, 1972</a:t>
            </a:r>
            <a:endParaRPr lang="en-GB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4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78" y="4042383"/>
            <a:ext cx="9131023" cy="141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6273" y="780482"/>
            <a:ext cx="9131023" cy="136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486" y="995019"/>
            <a:ext cx="1516177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Financial support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487" y="2966359"/>
            <a:ext cx="2182759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Additional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use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487" y="4594717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Remove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FFFFFF"/>
                </a:solidFill>
                <a:latin typeface="Arial" panose="020B0604020202020204" pitchFamily="34" charset="0"/>
              </a:rPr>
              <a:t>from </a:t>
            </a: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PCC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487" y="5650069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Other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62514" y="762515"/>
            <a:ext cx="5165115" cy="6160260"/>
            <a:chOff x="4462514" y="762515"/>
            <a:chExt cx="5165115" cy="616026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462515" y="2193919"/>
              <a:ext cx="4635080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Meeting rooms, mobile library or post office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462515" y="762515"/>
              <a:ext cx="228278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Pooled donations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462515" y="1120366"/>
              <a:ext cx="219088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Government money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62515" y="147821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Friends Groups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4462515" y="1836068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Parish Councils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462515" y="3267472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Sleeping loft etc for ‘pilgrims’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462515" y="3625323"/>
              <a:ext cx="466928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‘Shrine’, no services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462514" y="2909621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Exhibitions, concerts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tourism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4462515" y="2551770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Free nave of fixed seating for multi use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4462515" y="398317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Estate church to big house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4462515" y="4341025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as village hall, not church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4462514" y="4698876"/>
              <a:ext cx="442996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CCT, FoFC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Norf </a:t>
              </a:r>
              <a:r>
                <a:rPr lang="en-GB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Chs 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Trust, etc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462515" y="505672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Lease to Diocese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4462515" y="580532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locals paying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462515" y="5445224"/>
              <a:ext cx="4042223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part only, de-roof rest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4462515" y="6525523"/>
              <a:ext cx="411235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Congregation rents church from Trust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4462515" y="6165424"/>
              <a:ext cx="516511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parish pays (=chapel of ease)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363755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1952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83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1970s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5192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later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1760" y="78898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840" y="114773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1840" y="150649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51920" y="186524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31840" y="222399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51920" y="258274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1840" y="294149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1840" y="330025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1840" y="365900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1840" y="401775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31840" y="437650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51920" y="473525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1920" y="509401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31840" y="545276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1840" y="581151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51920" y="617026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51920" y="652902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4088" y="38349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31840" y="473787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1920" y="2950111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3104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isolated rural church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63888" y="17728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Possible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. . . close look at ‘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 use’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Situation now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Dear Mrs Warden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7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isolated rural church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63888" y="17728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Possible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 . . close look at ‘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community use’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Situation now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Dear Mrs Warden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0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369554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1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78" y="4042383"/>
            <a:ext cx="9131023" cy="141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6273" y="780482"/>
            <a:ext cx="9131023" cy="136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486" y="995019"/>
            <a:ext cx="1516177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FFFFFF"/>
                </a:solidFill>
                <a:latin typeface="Arial" panose="020B0604020202020204" pitchFamily="34" charset="0"/>
              </a:rPr>
              <a:t>Financial support</a:t>
            </a:r>
            <a:endParaRPr lang="en-GB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487" y="2966359"/>
            <a:ext cx="2182759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Additional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use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487" y="4594717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Remove</a:t>
            </a:r>
            <a:b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from parish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487" y="5650069"/>
            <a:ext cx="3096344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Other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62514" y="404664"/>
            <a:ext cx="5165115" cy="6518111"/>
            <a:chOff x="4462514" y="404664"/>
            <a:chExt cx="5165115" cy="6518111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462515" y="2193919"/>
              <a:ext cx="4635080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Meeting rooms, mobile library or post office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462515" y="762515"/>
              <a:ext cx="228278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Pooled donations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462515" y="1120366"/>
              <a:ext cx="219088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Government money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462515" y="40466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Government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62515" y="147821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Friends Groups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4462515" y="1836068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Parish Councils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4462515" y="3267472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Sleeping loft etc for ‘pilgrims’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462515" y="3625323"/>
              <a:ext cx="466928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‘Shrine’, no services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462514" y="2909621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Exhibitions, concerts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tourism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4462515" y="2551770"/>
              <a:ext cx="4129937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Free nave of fixed seating for multi use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4462515" y="398317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Estate church to big house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4462515" y="4341025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as village hall, not church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4462514" y="4698876"/>
              <a:ext cx="4429966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CCT, FoFC : </a:t>
              </a:r>
              <a:r>
                <a:rPr lang="en-GB" altLang="en-US" sz="1800" i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later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 Norf </a:t>
              </a:r>
              <a:r>
                <a:rPr lang="en-GB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Chs </a:t>
              </a:r>
              <a:r>
                <a:rPr lang="en-GB" altLang="en-US" sz="1800" smtClean="0">
                  <a:solidFill>
                    <a:srgbClr val="FFFFFF"/>
                  </a:solidFill>
                  <a:latin typeface="Arial" panose="020B0604020202020204" pitchFamily="34" charset="0"/>
                </a:rPr>
                <a:t>Trust, etc</a:t>
              </a:r>
              <a:endPara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462515" y="5056727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Lease to Diocese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4462515" y="5805324"/>
              <a:ext cx="3611158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locals paying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462515" y="5445224"/>
              <a:ext cx="4042223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Use part only, de-roof rest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4462515" y="6525523"/>
              <a:ext cx="411235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Congregation rents church from Trust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4462515" y="6165424"/>
              <a:ext cx="5165114" cy="39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Festivals only, parish pays (=chapel of ease)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47664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1820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3755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1952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83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1970s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51920" y="4462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later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47664" y="43023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1760" y="78898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1840" y="114773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1840" y="150649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51920" y="186524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31840" y="222399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51920" y="258274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1840" y="294149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1840" y="330025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1840" y="365900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1840" y="401775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31840" y="437650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51920" y="4735258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51920" y="5094010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31840" y="545276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1840" y="5811514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51920" y="617026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51920" y="6529022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4088" y="38349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rgbClr val="FF1919"/>
                </a:solidFill>
                <a:latin typeface="Arial" pitchFamily="34" charset="0"/>
                <a:cs typeface="Arial" pitchFamily="34" charset="0"/>
              </a:rPr>
              <a:t>Proposed solution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31840" y="4737876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1920" y="2950111"/>
            <a:ext cx="648072" cy="322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462515" y="2223994"/>
            <a:ext cx="4573981" cy="10828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4462515" y="1111128"/>
            <a:ext cx="4573981" cy="461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07504" y="2229225"/>
            <a:ext cx="4293912" cy="105904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COMMUNITY USE</a:t>
            </a:r>
          </a:p>
        </p:txBody>
      </p:sp>
    </p:spTree>
    <p:extLst>
      <p:ext uri="{BB962C8B-B14F-4D97-AF65-F5344CB8AC3E}">
        <p14:creationId xmlns:p14="http://schemas.microsoft.com/office/powerpoint/2010/main" val="251039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4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ChangeArrowheads="1"/>
          </p:cNvSpPr>
          <p:nvPr/>
        </p:nvSpPr>
        <p:spPr bwMode="auto">
          <a:xfrm>
            <a:off x="539750" y="177323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3517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275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3450952" y="6443663"/>
            <a:ext cx="2489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Yarpole, Herefordshire</a:t>
            </a:r>
          </a:p>
        </p:txBody>
      </p:sp>
    </p:spTree>
    <p:extLst>
      <p:ext uri="{BB962C8B-B14F-4D97-AF65-F5344CB8AC3E}">
        <p14:creationId xmlns:p14="http://schemas.microsoft.com/office/powerpoint/2010/main" val="8005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ChangeArrowheads="1"/>
          </p:cNvSpPr>
          <p:nvPr/>
        </p:nvSpPr>
        <p:spPr bwMode="auto">
          <a:xfrm>
            <a:off x="539750" y="177323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3721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50952" y="6443663"/>
            <a:ext cx="2489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Yarpole, Herefordshire</a:t>
            </a:r>
          </a:p>
        </p:txBody>
      </p:sp>
    </p:spTree>
    <p:extLst>
      <p:ext uri="{BB962C8B-B14F-4D97-AF65-F5344CB8AC3E}">
        <p14:creationId xmlns:p14="http://schemas.microsoft.com/office/powerpoint/2010/main" val="313641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15616" y="116632"/>
            <a:ext cx="6552728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Hoped for impact from community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756" y="342900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community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2564654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people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involved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849" y="3774167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ability to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things 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40947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sustainability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1820" y="493996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76951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public benefit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 wellbeing)</a:t>
            </a:r>
          </a:p>
        </p:txBody>
      </p:sp>
      <p:cxnSp>
        <p:nvCxnSpPr>
          <p:cNvPr id="17" name="Straight Arrow Connector 16"/>
          <p:cNvCxnSpPr>
            <a:stCxn id="35" idx="4"/>
          </p:cNvCxnSpPr>
          <p:nvPr/>
        </p:nvCxnSpPr>
        <p:spPr>
          <a:xfrm>
            <a:off x="1817941" y="3977636"/>
            <a:ext cx="1129716" cy="9348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83727" y="5462506"/>
            <a:ext cx="1548172" cy="1785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11760" y="2896317"/>
            <a:ext cx="774333" cy="361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36096" y="3208195"/>
            <a:ext cx="1152128" cy="7336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452320" y="4449450"/>
            <a:ext cx="52664" cy="846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48299" y="3950088"/>
            <a:ext cx="170267" cy="17058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48058" y="3257556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3281802" y="2583876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6498461" y="3767404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117460" y="5295901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2611589" y="4822547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38883" y="5719369"/>
            <a:ext cx="2435835" cy="812475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15616" y="116632"/>
            <a:ext cx="6552728" cy="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Hoped for impact from community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756" y="342900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community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2564654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people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involved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849" y="3774167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ability to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things 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40947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sustainability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1820" y="493996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769510"/>
            <a:ext cx="2880320" cy="36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public benefit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 wellbeing)</a:t>
            </a:r>
          </a:p>
        </p:txBody>
      </p:sp>
      <p:cxnSp>
        <p:nvCxnSpPr>
          <p:cNvPr id="17" name="Straight Arrow Connector 16"/>
          <p:cNvCxnSpPr>
            <a:stCxn id="35" idx="4"/>
          </p:cNvCxnSpPr>
          <p:nvPr/>
        </p:nvCxnSpPr>
        <p:spPr>
          <a:xfrm>
            <a:off x="1817941" y="3977636"/>
            <a:ext cx="1129716" cy="9348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83727" y="5462506"/>
            <a:ext cx="1548172" cy="1785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11760" y="2896317"/>
            <a:ext cx="774333" cy="361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36096" y="3208195"/>
            <a:ext cx="1152128" cy="7336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452320" y="4449450"/>
            <a:ext cx="52664" cy="8464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48299" y="3950088"/>
            <a:ext cx="170267" cy="17058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/>
          <p:cNvSpPr/>
          <p:nvPr/>
        </p:nvSpPr>
        <p:spPr>
          <a:xfrm>
            <a:off x="4097728" y="3491832"/>
            <a:ext cx="1512168" cy="900100"/>
          </a:xfrm>
          <a:prstGeom prst="wedgeEllipseCallout">
            <a:avLst>
              <a:gd name="adj1" fmla="val -34200"/>
              <a:gd name="adj2" fmla="val 100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much?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852436" y="836712"/>
            <a:ext cx="1512168" cy="900100"/>
          </a:xfrm>
          <a:prstGeom prst="wedgeEllipseCallout">
            <a:avLst>
              <a:gd name="adj1" fmla="val -1101"/>
              <a:gd name="adj2" fmla="val 21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feasible?</a:t>
            </a:r>
          </a:p>
        </p:txBody>
      </p:sp>
      <p:sp>
        <p:nvSpPr>
          <p:cNvPr id="35" name="Oval 34"/>
          <p:cNvSpPr/>
          <p:nvPr/>
        </p:nvSpPr>
        <p:spPr>
          <a:xfrm>
            <a:off x="648058" y="3257556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3281802" y="2583876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6498461" y="3767404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6117460" y="5295901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2611589" y="4822547"/>
            <a:ext cx="233976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38883" y="5719369"/>
            <a:ext cx="2435835" cy="812475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76200" dist="38100" dir="2700000" algn="tl" rotWithShape="0">
              <a:schemeClr val="bg1"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Callout 22"/>
          <p:cNvSpPr/>
          <p:nvPr/>
        </p:nvSpPr>
        <p:spPr>
          <a:xfrm>
            <a:off x="4195271" y="1150424"/>
            <a:ext cx="1512168" cy="900100"/>
          </a:xfrm>
          <a:prstGeom prst="wedgeEllipseCallout">
            <a:avLst>
              <a:gd name="adj1" fmla="val -34200"/>
              <a:gd name="adj2" fmla="val 100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How </a:t>
            </a:r>
            <a:r>
              <a:rPr lang="en-GB" smtClean="0"/>
              <a:t>many?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37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213" y="115888"/>
            <a:ext cx="8572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Rural hamlets and villages,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Churches </a:t>
            </a:r>
            <a:r>
              <a:rPr lang="en-GB" altLang="en-US" sz="2400" u="sng" dirty="0">
                <a:solidFill>
                  <a:schemeClr val="bg1"/>
                </a:solidFill>
              </a:rPr>
              <a:t>lacking both </a:t>
            </a:r>
            <a:r>
              <a:rPr lang="en-GB" altLang="en-US" sz="2400" dirty="0">
                <a:solidFill>
                  <a:schemeClr val="bg1"/>
                </a:solidFill>
              </a:rPr>
              <a:t>toilets and kitchen area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Banded by average number of people attending at least one day in the week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519113" y="6354763"/>
            <a:ext cx="8301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Source: Archbishops’ Council,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320" y="2204864"/>
            <a:ext cx="8496622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6213" y="2172612"/>
            <a:ext cx="8741729" cy="1112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BF8BF3-6262-488A-8DDD-32250365A703}"/>
              </a:ext>
            </a:extLst>
          </p:cNvPr>
          <p:cNvSpPr txBox="1"/>
          <p:nvPr/>
        </p:nvSpPr>
        <p:spPr>
          <a:xfrm>
            <a:off x="222058" y="1475071"/>
            <a:ext cx="1253598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D216FD-39AB-49DD-9030-B85C05B9B84A}"/>
              </a:ext>
            </a:extLst>
          </p:cNvPr>
          <p:cNvSpPr txBox="1"/>
          <p:nvPr/>
        </p:nvSpPr>
        <p:spPr>
          <a:xfrm>
            <a:off x="1691680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BA4FEE-8A6F-4553-9B6C-9BB1D1289110}"/>
              </a:ext>
            </a:extLst>
          </p:cNvPr>
          <p:cNvSpPr txBox="1"/>
          <p:nvPr/>
        </p:nvSpPr>
        <p:spPr>
          <a:xfrm>
            <a:off x="2699792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6-10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93CD4A-81AD-4168-85D4-FE4AB414FE11}"/>
              </a:ext>
            </a:extLst>
          </p:cNvPr>
          <p:cNvSpPr txBox="1"/>
          <p:nvPr/>
        </p:nvSpPr>
        <p:spPr>
          <a:xfrm>
            <a:off x="3707904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11-15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3EF62F-184B-4324-BF0F-CA4F62C4BCEB}"/>
              </a:ext>
            </a:extLst>
          </p:cNvPr>
          <p:cNvSpPr txBox="1"/>
          <p:nvPr/>
        </p:nvSpPr>
        <p:spPr>
          <a:xfrm>
            <a:off x="4716016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16-20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AEF220-F8CB-4344-8CA9-13696DEC7C58}"/>
              </a:ext>
            </a:extLst>
          </p:cNvPr>
          <p:cNvSpPr txBox="1"/>
          <p:nvPr/>
        </p:nvSpPr>
        <p:spPr>
          <a:xfrm>
            <a:off x="5724128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21-25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382D88-CD79-4C55-976F-EF247E961D85}"/>
              </a:ext>
            </a:extLst>
          </p:cNvPr>
          <p:cNvSpPr txBox="1"/>
          <p:nvPr/>
        </p:nvSpPr>
        <p:spPr>
          <a:xfrm>
            <a:off x="6732240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26-30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A74B05-2C06-4D5C-9DBE-249EFFDF2EF1}"/>
              </a:ext>
            </a:extLst>
          </p:cNvPr>
          <p:cNvSpPr txBox="1"/>
          <p:nvPr/>
        </p:nvSpPr>
        <p:spPr>
          <a:xfrm>
            <a:off x="7740352" y="1547078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31 or more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7B84D8E-DD7F-4508-AC7A-2795C57DD3A6}"/>
              </a:ext>
            </a:extLst>
          </p:cNvPr>
          <p:cNvSpPr txBox="1"/>
          <p:nvPr/>
        </p:nvSpPr>
        <p:spPr>
          <a:xfrm>
            <a:off x="222058" y="2227403"/>
            <a:ext cx="1253598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Percent of 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churches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54D1A1-08AB-41B9-B7BD-D284A3B98E1A}"/>
              </a:ext>
            </a:extLst>
          </p:cNvPr>
          <p:cNvSpPr txBox="1"/>
          <p:nvPr/>
        </p:nvSpPr>
        <p:spPr>
          <a:xfrm>
            <a:off x="1691680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13D1BE-6A4A-484C-BE43-354808B7557B}"/>
              </a:ext>
            </a:extLst>
          </p:cNvPr>
          <p:cNvSpPr txBox="1"/>
          <p:nvPr/>
        </p:nvSpPr>
        <p:spPr>
          <a:xfrm>
            <a:off x="2699792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77%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BDCDE48-C0B7-44A2-8325-592869EAB2BA}"/>
              </a:ext>
            </a:extLst>
          </p:cNvPr>
          <p:cNvSpPr txBox="1"/>
          <p:nvPr/>
        </p:nvSpPr>
        <p:spPr>
          <a:xfrm>
            <a:off x="3707904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66%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9833E3-13A9-4432-89C8-453E63363C42}"/>
              </a:ext>
            </a:extLst>
          </p:cNvPr>
          <p:cNvSpPr txBox="1"/>
          <p:nvPr/>
        </p:nvSpPr>
        <p:spPr>
          <a:xfrm>
            <a:off x="4716016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57%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69F65D0-7CCE-4E17-9D21-CC4849DD83A2}"/>
              </a:ext>
            </a:extLst>
          </p:cNvPr>
          <p:cNvSpPr txBox="1"/>
          <p:nvPr/>
        </p:nvSpPr>
        <p:spPr>
          <a:xfrm>
            <a:off x="5724128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49%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E7CCF39-3A73-4403-BAE7-B50E8F8F9C2E}"/>
              </a:ext>
            </a:extLst>
          </p:cNvPr>
          <p:cNvSpPr txBox="1"/>
          <p:nvPr/>
        </p:nvSpPr>
        <p:spPr>
          <a:xfrm>
            <a:off x="6732240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41%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6C653B3-2F21-4A76-B406-1916E93CFC93}"/>
              </a:ext>
            </a:extLst>
          </p:cNvPr>
          <p:cNvSpPr txBox="1"/>
          <p:nvPr/>
        </p:nvSpPr>
        <p:spPr>
          <a:xfrm>
            <a:off x="7740352" y="2339167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21%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18BD93A-CE26-46AC-83F2-8C4AD19CE333}"/>
              </a:ext>
            </a:extLst>
          </p:cNvPr>
          <p:cNvSpPr/>
          <p:nvPr/>
        </p:nvSpPr>
        <p:spPr>
          <a:xfrm>
            <a:off x="424619" y="2892692"/>
            <a:ext cx="8496622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EB07203-87D6-41B9-8573-91D97BB20694}"/>
              </a:ext>
            </a:extLst>
          </p:cNvPr>
          <p:cNvSpPr/>
          <p:nvPr/>
        </p:nvSpPr>
        <p:spPr>
          <a:xfrm>
            <a:off x="179512" y="2892692"/>
            <a:ext cx="8741729" cy="1112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C503C9-574B-44A9-841F-D9D45F79CB89}"/>
              </a:ext>
            </a:extLst>
          </p:cNvPr>
          <p:cNvSpPr txBox="1"/>
          <p:nvPr/>
        </p:nvSpPr>
        <p:spPr>
          <a:xfrm>
            <a:off x="1694979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28E466-E410-441B-AFAB-1990D97D3E3D}"/>
              </a:ext>
            </a:extLst>
          </p:cNvPr>
          <p:cNvSpPr txBox="1"/>
          <p:nvPr/>
        </p:nvSpPr>
        <p:spPr>
          <a:xfrm>
            <a:off x="2703091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680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20D29C-2095-47B0-8F90-0717F442EFF3}"/>
              </a:ext>
            </a:extLst>
          </p:cNvPr>
          <p:cNvSpPr txBox="1"/>
          <p:nvPr/>
        </p:nvSpPr>
        <p:spPr>
          <a:xfrm>
            <a:off x="3711203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560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A8931EF-0913-4E1C-A37A-0D84205E5E1E}"/>
              </a:ext>
            </a:extLst>
          </p:cNvPr>
          <p:cNvSpPr txBox="1"/>
          <p:nvPr/>
        </p:nvSpPr>
        <p:spPr>
          <a:xfrm>
            <a:off x="4719315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370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B727224-42C7-4FBE-AC75-3F74E5ADC2A7}"/>
              </a:ext>
            </a:extLst>
          </p:cNvPr>
          <p:cNvSpPr txBox="1"/>
          <p:nvPr/>
        </p:nvSpPr>
        <p:spPr>
          <a:xfrm>
            <a:off x="5727427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220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DD47F59-2DD3-4ED0-B815-6E52D5890908}"/>
              </a:ext>
            </a:extLst>
          </p:cNvPr>
          <p:cNvSpPr txBox="1"/>
          <p:nvPr/>
        </p:nvSpPr>
        <p:spPr>
          <a:xfrm>
            <a:off x="6735539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170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41C106E-E46A-4692-BCA4-30A00FAA8784}"/>
              </a:ext>
            </a:extLst>
          </p:cNvPr>
          <p:cNvSpPr txBox="1"/>
          <p:nvPr/>
        </p:nvSpPr>
        <p:spPr>
          <a:xfrm>
            <a:off x="7743651" y="3131255"/>
            <a:ext cx="576064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500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3CDD693-60A1-4C28-B0B3-363FBF25488D}"/>
              </a:ext>
            </a:extLst>
          </p:cNvPr>
          <p:cNvSpPr txBox="1"/>
          <p:nvPr/>
        </p:nvSpPr>
        <p:spPr>
          <a:xfrm>
            <a:off x="222058" y="2915231"/>
            <a:ext cx="1253598" cy="441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churches</a:t>
            </a:r>
            <a:b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(rounded)</a:t>
            </a:r>
          </a:p>
        </p:txBody>
      </p:sp>
    </p:spTree>
    <p:extLst>
      <p:ext uri="{BB962C8B-B14F-4D97-AF65-F5344CB8AC3E}">
        <p14:creationId xmlns:p14="http://schemas.microsoft.com/office/powerpoint/2010/main" val="112284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Village halls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At least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85% of settlements have a hall</a:t>
            </a:r>
          </a:p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 running below full capacity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30% of inadequate quality</a:t>
            </a:r>
          </a:p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54% don’t cover running costs </a:t>
            </a: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Sources: Countryside Agency, Acre</a:t>
            </a:r>
          </a:p>
        </p:txBody>
      </p:sp>
    </p:spTree>
    <p:extLst>
      <p:ext uri="{BB962C8B-B14F-4D97-AF65-F5344CB8AC3E}">
        <p14:creationId xmlns:p14="http://schemas.microsoft.com/office/powerpoint/2010/main" val="65343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isolated rural church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63888" y="17728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Possible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 . . close look at ‘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community use’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Situation now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Dear Mrs Warden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Many churches supported by tiny communities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48" y="1399493"/>
            <a:ext cx="7632848" cy="23042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smtClean="0">
                <a:solidFill>
                  <a:schemeClr val="bg1"/>
                </a:solidFill>
              </a:rPr>
              <a:t>Nine percent (9%) </a:t>
            </a:r>
            <a:r>
              <a:rPr lang="en-GB" sz="2400" dirty="0">
                <a:solidFill>
                  <a:schemeClr val="bg1"/>
                </a:solidFill>
              </a:rPr>
              <a:t>of the churches of this country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are in places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where one third of one percent (0.33%) of the population lives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="" xmlns:a16="http://schemas.microsoft.com/office/drawing/2014/main" id="{7815F324-462A-4CE2-BEEF-0E1AEBA4F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354763"/>
            <a:ext cx="8301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Source: Archbishops’ Council, 2018</a:t>
            </a:r>
          </a:p>
        </p:txBody>
      </p:sp>
    </p:spTree>
    <p:extLst>
      <p:ext uri="{BB962C8B-B14F-4D97-AF65-F5344CB8AC3E}">
        <p14:creationId xmlns:p14="http://schemas.microsoft.com/office/powerpoint/2010/main" val="253372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three P’s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1560" y="4129947"/>
            <a:ext cx="2520280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Pounds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1720" y="2343462"/>
            <a:ext cx="1728192" cy="1661602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75856" y="1496695"/>
            <a:ext cx="2376264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People</a:t>
            </a:r>
          </a:p>
        </p:txBody>
      </p:sp>
      <p:sp>
        <p:nvSpPr>
          <p:cNvPr id="10" name="Oval 9"/>
          <p:cNvSpPr/>
          <p:nvPr/>
        </p:nvSpPr>
        <p:spPr>
          <a:xfrm>
            <a:off x="5580112" y="4129947"/>
            <a:ext cx="2520280" cy="836668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Purpose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V="1">
            <a:off x="5258785" y="2348986"/>
            <a:ext cx="1728192" cy="1661602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-60000">
            <a:off x="3204497" y="4526961"/>
            <a:ext cx="2348387" cy="42641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70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76056" y="1196752"/>
            <a:ext cx="4112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search for: Growing the rural church Exeter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1"/>
            <a:ext cx="504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2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The isolated rural church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63888" y="177281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Possible solutions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 . . close look at ‘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community use’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Situation now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Dear Mrs Warden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72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6752"/>
            <a:ext cx="2376264" cy="236112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801" y="1268760"/>
            <a:ext cx="583264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Mrs Warden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am emailing you from a parallel universe, to which I appear to have been teleported . . .</a:t>
            </a: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bg1"/>
                </a:solidFill>
              </a:rPr>
              <a:t>. . . .</a:t>
            </a: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So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am sure there is an exciting future for the church– with new sources of money, new people involved, and a fresh purpose.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suppose I ought to teleport back, but I rather like it here.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With best wishes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bg1"/>
                </a:solidFill>
              </a:rPr>
              <a:t>Trevor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0"/>
            <a:ext cx="6297482" cy="6516896"/>
          </a:xfrm>
          <a:prstGeom prst="rect">
            <a:avLst/>
          </a:prstGeom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483768" y="6542336"/>
            <a:ext cx="5616624" cy="3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Act for abolition of compulsory Church Rates (1868)</a:t>
            </a:r>
            <a:endParaRPr lang="en-GB" altLang="en-US" sz="18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2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08" y="116632"/>
            <a:ext cx="4680520" cy="6244089"/>
          </a:xfrm>
          <a:prstGeom prst="rect">
            <a:avLst/>
          </a:prstGeom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5220072" y="404664"/>
            <a:ext cx="41044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1936 appeal leaflet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Burpham church, West Sussex</a:t>
            </a:r>
            <a:endParaRPr lang="en-GB" altLang="en-US" sz="1800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0"/>
            <a:ext cx="5168533" cy="6525344"/>
          </a:xfrm>
          <a:prstGeom prst="rect">
            <a:avLst/>
          </a:prstGeom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1691680" y="6542336"/>
            <a:ext cx="5616624" cy="3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Tithe demand, 1909 (from Carol Twinch, </a:t>
            </a:r>
            <a:r>
              <a:rPr lang="en-GB" altLang="en-US" sz="1800" i="1" dirty="0">
                <a:solidFill>
                  <a:srgbClr val="FFFFFF"/>
                </a:solidFill>
                <a:latin typeface="Arial" panose="020B0604020202020204" pitchFamily="34" charset="0"/>
              </a:rPr>
              <a:t>Tithe Wars)</a:t>
            </a:r>
          </a:p>
        </p:txBody>
      </p:sp>
    </p:spTree>
    <p:extLst>
      <p:ext uri="{BB962C8B-B14F-4D97-AF65-F5344CB8AC3E}">
        <p14:creationId xmlns:p14="http://schemas.microsoft.com/office/powerpoint/2010/main" val="385073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76213" y="115888"/>
            <a:ext cx="8572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CofE trends, 1968 to present, eight </a:t>
            </a: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dioceses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normalised: 100=start 1970 (attendance)</a:t>
            </a: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>
            <a:off x="250825" y="8366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836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= Exeter, Gloucs, Hereford, Lincoln, Norwich, Peterborough, Salisbury, St Edmundsbury &amp; Ipswich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79712" y="6093296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60032" y="6093296"/>
            <a:ext cx="2376264" cy="610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8123003" y="3282455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" y="836613"/>
            <a:ext cx="9054526" cy="5906609"/>
          </a:xfrm>
          <a:prstGeom prst="rect">
            <a:avLst/>
          </a:prstGeom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7802563" y="3923209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7984" y="3530600"/>
            <a:ext cx="269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rural Sunday attendance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900113" y="141605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to 100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8313" y="6669484"/>
            <a:ext cx="826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GB" alt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Church Year Book, Church Statistics, Statistics for Mission 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(all various years). Attendance is uSa</a:t>
            </a:r>
          </a:p>
        </p:txBody>
      </p:sp>
    </p:spTree>
    <p:extLst>
      <p:ext uri="{BB962C8B-B14F-4D97-AF65-F5344CB8AC3E}">
        <p14:creationId xmlns:p14="http://schemas.microsoft.com/office/powerpoint/2010/main" val="5930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3568" y="403424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Sunday attendance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8972" y="6194573"/>
            <a:ext cx="7772400" cy="6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8060432" cy="34563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</a:rPr>
              <a:t>Tiny congregations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</a:rPr>
              <a:t>2000 churches: 10 or fewer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dirty="0">
                <a:solidFill>
                  <a:prstClr val="white"/>
                </a:solidFill>
              </a:rPr>
              <a:t>of which</a:t>
            </a:r>
          </a:p>
          <a:p>
            <a:r>
              <a:rPr lang="en-GB" sz="2400" dirty="0">
                <a:solidFill>
                  <a:prstClr val="white"/>
                </a:solidFill>
              </a:rPr>
              <a:t>	700 churches: 5 or fewer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="" xmlns:a16="http://schemas.microsoft.com/office/drawing/2014/main" id="{D6CA645C-6446-40D2-949B-A678C1333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6354763"/>
            <a:ext cx="8301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Source: Archbishops’ Council, 2018</a:t>
            </a:r>
          </a:p>
        </p:txBody>
      </p:sp>
    </p:spTree>
    <p:extLst>
      <p:ext uri="{BB962C8B-B14F-4D97-AF65-F5344CB8AC3E}">
        <p14:creationId xmlns:p14="http://schemas.microsoft.com/office/powerpoint/2010/main" val="71110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erwick st james 8 noticeboard deta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9753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040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33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33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16625</TotalTime>
  <Words>978</Words>
  <Application>Microsoft Office PowerPoint</Application>
  <PresentationFormat>On-screen Show (4:3)</PresentationFormat>
  <Paragraphs>389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2_Office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Cooper</dc:creator>
  <cp:lastModifiedBy>Becky Payne</cp:lastModifiedBy>
  <cp:revision>395</cp:revision>
  <cp:lastPrinted>2019-12-13T14:41:43Z</cp:lastPrinted>
  <dcterms:created xsi:type="dcterms:W3CDTF">2010-10-10T23:41:00Z</dcterms:created>
  <dcterms:modified xsi:type="dcterms:W3CDTF">2019-12-16T13:00:04Z</dcterms:modified>
</cp:coreProperties>
</file>