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324" r:id="rId2"/>
    <p:sldId id="304" r:id="rId3"/>
    <p:sldId id="305" r:id="rId4"/>
    <p:sldId id="284" r:id="rId5"/>
    <p:sldId id="308" r:id="rId6"/>
    <p:sldId id="260" r:id="rId7"/>
    <p:sldId id="274" r:id="rId8"/>
    <p:sldId id="283" r:id="rId9"/>
    <p:sldId id="301" r:id="rId10"/>
    <p:sldId id="302" r:id="rId11"/>
    <p:sldId id="303" r:id="rId12"/>
    <p:sldId id="306" r:id="rId13"/>
    <p:sldId id="307" r:id="rId14"/>
    <p:sldId id="277" r:id="rId15"/>
    <p:sldId id="278" r:id="rId16"/>
    <p:sldId id="312" r:id="rId17"/>
    <p:sldId id="310" r:id="rId18"/>
    <p:sldId id="323" r:id="rId19"/>
    <p:sldId id="326" r:id="rId20"/>
    <p:sldId id="292" r:id="rId21"/>
    <p:sldId id="325" r:id="rId22"/>
    <p:sldId id="327" r:id="rId23"/>
    <p:sldId id="289" r:id="rId24"/>
    <p:sldId id="32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37" autoAdjust="0"/>
  </p:normalViewPr>
  <p:slideViewPr>
    <p:cSldViewPr snapToGrid="0" snapToObjects="1" showGuides="1">
      <p:cViewPr>
        <p:scale>
          <a:sx n="100" d="100"/>
          <a:sy n="100" d="100"/>
        </p:scale>
        <p:origin x="-584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2B4F6-3E61-5948-ADFD-BF27D2E6B79B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CE2E-1348-F744-A8D5-F7B3691A9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Info on </a:t>
            </a:r>
            <a:r>
              <a:rPr lang="en-GB" dirty="0" err="1"/>
              <a:t>CTfC</a:t>
            </a:r>
            <a:endParaRPr lang="en-GB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D6DD5EB-B660-D146-87DE-4B3BD6A24933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2031-F8D1-1044-9B6B-4BA8BA5BD91E}" type="slidenum">
              <a:rPr lang="en-GB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9ADD-00CF-0041-AD7F-7345D010F49F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9ADD-00CF-0041-AD7F-7345D010F49F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9ADD-00CF-0041-AD7F-7345D010F49F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9ADD-00CF-0041-AD7F-7345D010F49F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D93EE-DF10-C046-80DA-7DCE37082517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Info on </a:t>
            </a:r>
            <a:r>
              <a:rPr lang="en-GB" dirty="0" err="1"/>
              <a:t>CTfC</a:t>
            </a:r>
            <a:endParaRPr lang="en-GB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D6DD5EB-B660-D146-87DE-4B3BD6A24933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D93EE-DF10-C046-80DA-7DCE37082517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6B1E1-328F-544B-8277-893BC75953F9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4090F-1097-5548-A420-9503E9D18936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B079C-4816-084F-A5A9-E23520787EFB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/>
              <a:t>St Mary’s, Grade I &amp; scheduled monument.  C12th Cistercian Monastery.  Only part of nave remains – still a vast building.  Much buried remains.  Fire  2006.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ADA8C5E-33C6-DA49-8C6E-E5E574192566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Info on CTfC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2463B-C32E-C847-B767-2B7A3937C2CF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/>
              <a:t>St Mary’s, Grade I &amp; scheduled monument.  C12th Cistercian Monastery.  Only part of nave remains – still a vast building.  Much buried remains.  Fire  2006.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1820EEE-1CC6-864A-AFDB-3489FE15D186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/>
              <a:t>St Mary’s, Grade I &amp; scheduled monument.  C12th Cistercian Monastery.  Only part of nave remains – still a vast building.  Much buried remains.  Fire  2006.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3F68CD2-E0DE-394F-97D0-516E5F4D1E86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883F-147B-764B-ABC8-5A9BB634D3C7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BB14-0495-264E-9889-14183A8F1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fc.org.uk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fc.org.uk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pPr eaLnBrk="1" hangingPunct="1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43125"/>
            <a:ext cx="6615113" cy="38576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Historic Religious Buildings Alliance</a:t>
            </a:r>
          </a:p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Developing Sustainable Churches</a:t>
            </a:r>
          </a:p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September 2012</a:t>
            </a:r>
          </a:p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Members Day</a:t>
            </a:r>
          </a:p>
          <a:p>
            <a:pPr eaLnBrk="1" hangingPunct="1"/>
            <a:r>
              <a:rPr lang="en-GB" sz="4800" dirty="0" smtClean="0">
                <a:solidFill>
                  <a:schemeClr val="tx1"/>
                </a:solidFill>
              </a:rPr>
              <a:t>Nigel Robson </a:t>
            </a:r>
            <a:r>
              <a:rPr lang="en-GB" sz="4800" dirty="0">
                <a:solidFill>
                  <a:schemeClr val="tx1"/>
                </a:solidFill>
              </a:rPr>
              <a:t>– </a:t>
            </a:r>
            <a:r>
              <a:rPr lang="en-GB" sz="4800" dirty="0" smtClean="0">
                <a:solidFill>
                  <a:schemeClr val="tx1"/>
                </a:solidFill>
              </a:rPr>
              <a:t>Director</a:t>
            </a:r>
          </a:p>
          <a:p>
            <a:pPr eaLnBrk="1" hangingPunct="1"/>
            <a:r>
              <a:rPr lang="en-GB" sz="4800" u="sng" dirty="0" smtClean="0">
                <a:solidFill>
                  <a:schemeClr val="tx1"/>
                </a:solidFill>
                <a:hlinkClick r:id="rId3"/>
              </a:rPr>
              <a:t>www.ctfc.org.uk</a:t>
            </a:r>
            <a:endParaRPr lang="en-GB" sz="4800" u="sng" dirty="0">
              <a:solidFill>
                <a:schemeClr val="tx1"/>
              </a:solidFill>
            </a:endParaRPr>
          </a:p>
          <a:p>
            <a:pPr eaLnBrk="1" hangingPunct="1"/>
            <a:endParaRPr lang="en-GB" dirty="0">
              <a:solidFill>
                <a:schemeClr val="tx1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 dirty="0">
              <a:latin typeface="Calibri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790700"/>
            <a:chOff x="0" y="12878"/>
            <a:chExt cx="9144001" cy="1790589"/>
          </a:xfrm>
        </p:grpSpPr>
        <p:pic>
          <p:nvPicPr>
            <p:cNvPr id="13318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12878"/>
              <a:ext cx="2285985" cy="1790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1214542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938" y="47625"/>
            <a:ext cx="9144000" cy="952500"/>
            <a:chOff x="8042" y="47608"/>
            <a:chExt cx="9144000" cy="952500"/>
          </a:xfrm>
        </p:grpSpPr>
        <p:pic>
          <p:nvPicPr>
            <p:cNvPr id="27654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69757" y="47608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8042" y="677846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14313" y="142875"/>
            <a:ext cx="38560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Holme</a:t>
            </a:r>
            <a:r>
              <a:rPr lang="en-GB" sz="3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Cultram</a:t>
            </a:r>
            <a:r>
              <a:rPr lang="en-GB" sz="3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Abbey</a:t>
            </a:r>
          </a:p>
        </p:txBody>
      </p:sp>
      <p:pic>
        <p:nvPicPr>
          <p:cNvPr id="24580" name="Picture 2" descr="Holme Cultram Abbey. Pic F43P25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36613"/>
            <a:ext cx="4537075" cy="40433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2" descr="C:\Users\Owner\Documents\Churches\2009\Abbeytown Holme Cultram St Mary\Pictures 2.6.2009\DSCF19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0350" y="2984500"/>
            <a:ext cx="472598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38" y="47625"/>
            <a:ext cx="9144000" cy="952500"/>
            <a:chOff x="8042" y="47608"/>
            <a:chExt cx="9144000" cy="952500"/>
          </a:xfrm>
        </p:grpSpPr>
        <p:pic>
          <p:nvPicPr>
            <p:cNvPr id="22535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9757" y="47608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>
              <a:off x="8042" y="677846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8" descr="C:\Users\Owner\Documents\Churches\2009\Abbeytown Holme Cultram St Mary\Pictures\Simmonsherriff Images\Final Scene 3 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397000"/>
            <a:ext cx="6057900" cy="431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40032" y="308531"/>
            <a:ext cx="426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</a:rPr>
              <a:t>Holme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Cultram</a:t>
            </a:r>
            <a:r>
              <a:rPr lang="en-US" sz="2800" dirty="0" smtClean="0">
                <a:solidFill>
                  <a:schemeClr val="bg2"/>
                </a:solidFill>
              </a:rPr>
              <a:t> Abbey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938" y="47625"/>
            <a:ext cx="9144000" cy="952500"/>
            <a:chOff x="8042" y="47608"/>
            <a:chExt cx="9144000" cy="952500"/>
          </a:xfrm>
        </p:grpSpPr>
        <p:pic>
          <p:nvPicPr>
            <p:cNvPr id="30725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69757" y="47608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8042" y="677846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0"/>
            <a:ext cx="5832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 Methodist Central Hall, Carlisle</a:t>
            </a: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78" y="1828800"/>
            <a:ext cx="6286244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952500"/>
            <a:chOff x="0" y="12879"/>
            <a:chExt cx="9144000" cy="952500"/>
          </a:xfrm>
        </p:grpSpPr>
        <p:pic>
          <p:nvPicPr>
            <p:cNvPr id="28678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7975" y="12879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643117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42875" y="0"/>
            <a:ext cx="6643688" cy="584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chemeClr val="bg2"/>
                </a:solidFill>
                <a:latin typeface="Calibri" charset="0"/>
              </a:rPr>
              <a:t>Methodist Central Hall, Carlisle</a:t>
            </a:r>
            <a:endParaRPr lang="en-GB" sz="3200" dirty="0">
              <a:solidFill>
                <a:schemeClr val="bg2"/>
              </a:solidFill>
              <a:latin typeface="Calibri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69342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12287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200" dirty="0">
                <a:solidFill>
                  <a:schemeClr val="bg2"/>
                </a:solidFill>
              </a:rPr>
              <a:t>Church Buildings Strategic Review</a:t>
            </a:r>
            <a:r>
              <a:rPr lang="en-GB" sz="3200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200" dirty="0">
              <a:solidFill>
                <a:srgbClr val="BFBFBF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36295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b="1" dirty="0" smtClean="0"/>
          </a:p>
          <a:p>
            <a:pPr eaLnBrk="1" hangingPunct="1">
              <a:buFont typeface="Arial" charset="0"/>
              <a:buNone/>
            </a:pPr>
            <a:r>
              <a:rPr lang="en-GB" b="1" dirty="0" smtClean="0"/>
              <a:t>Aim</a:t>
            </a:r>
            <a:r>
              <a:rPr lang="en-GB" dirty="0" smtClean="0"/>
              <a:t> </a:t>
            </a:r>
            <a:r>
              <a:rPr lang="en-GB" dirty="0"/>
              <a:t>- Identify opportunities for a viable and</a:t>
            </a:r>
          </a:p>
          <a:p>
            <a:pPr eaLnBrk="1" hangingPunct="1">
              <a:buFont typeface="Arial" charset="0"/>
              <a:buNone/>
            </a:pPr>
            <a:r>
              <a:rPr lang="en-GB" dirty="0"/>
              <a:t>sustainable future for churches</a:t>
            </a:r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b="1" dirty="0"/>
              <a:t>Outcomes</a:t>
            </a:r>
          </a:p>
          <a:p>
            <a:pPr>
              <a:buFont typeface="Arial" charset="0"/>
              <a:buNone/>
            </a:pPr>
            <a:r>
              <a:rPr lang="en-GB" dirty="0" smtClean="0"/>
              <a:t>- Individual Church </a:t>
            </a:r>
            <a:r>
              <a:rPr lang="en-GB" dirty="0"/>
              <a:t>action </a:t>
            </a:r>
            <a:r>
              <a:rPr lang="en-GB" dirty="0" smtClean="0"/>
              <a:t>plans</a:t>
            </a:r>
          </a:p>
          <a:p>
            <a:pPr>
              <a:buFont typeface="Arial" charset="0"/>
              <a:buNone/>
            </a:pPr>
            <a:r>
              <a:rPr lang="en-GB" dirty="0" smtClean="0"/>
              <a:t>- Aid </a:t>
            </a:r>
            <a:r>
              <a:rPr lang="en-GB" dirty="0"/>
              <a:t>future Deanery/Circuit strategic planning</a:t>
            </a:r>
          </a:p>
          <a:p>
            <a:pPr>
              <a:buFont typeface="Arial" charset="0"/>
              <a:buNone/>
            </a:pPr>
            <a:r>
              <a:rPr lang="en-GB" dirty="0" smtClean="0"/>
              <a:t>- Aid </a:t>
            </a:r>
            <a:r>
              <a:rPr lang="en-GB" dirty="0"/>
              <a:t>future </a:t>
            </a:r>
            <a:r>
              <a:rPr lang="en-GB" dirty="0" err="1"/>
              <a:t>CTfC</a:t>
            </a:r>
            <a:r>
              <a:rPr lang="en-GB" dirty="0"/>
              <a:t> work programme</a:t>
            </a:r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938" y="677863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1228725"/>
          </a:xfrm>
        </p:spPr>
        <p:txBody>
          <a:bodyPr/>
          <a:lstStyle/>
          <a:p>
            <a:pPr algn="l" eaLnBrk="1" hangingPunct="1"/>
            <a:r>
              <a:rPr lang="en-GB" sz="3200" dirty="0">
                <a:solidFill>
                  <a:schemeClr val="bg2"/>
                </a:solidFill>
              </a:rPr>
              <a:t>Church Buildings Strategic Review</a:t>
            </a:r>
            <a:r>
              <a:rPr lang="en-GB" sz="3200" dirty="0" smtClean="0">
                <a:solidFill>
                  <a:schemeClr val="bg2"/>
                </a:solidFill>
              </a:rPr>
              <a:t>  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BFBFBF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b="1" dirty="0"/>
              <a:t>Guiding</a:t>
            </a:r>
            <a:r>
              <a:rPr lang="en-GB" b="1" dirty="0" smtClean="0"/>
              <a:t> Principles for Churches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  <a:p>
            <a:pPr>
              <a:buFont typeface="Calibri" charset="0"/>
              <a:buAutoNum type="arabicPeriod"/>
            </a:pPr>
            <a:r>
              <a:rPr lang="en-GB" dirty="0" smtClean="0"/>
              <a:t> Core </a:t>
            </a:r>
            <a:r>
              <a:rPr lang="en-GB" dirty="0"/>
              <a:t>function – worship of God but serving today’s needs</a:t>
            </a:r>
            <a:endParaRPr lang="en-GB" dirty="0" smtClean="0"/>
          </a:p>
          <a:p>
            <a:pPr>
              <a:buFont typeface="Calibri" charset="0"/>
              <a:buAutoNum type="arabicPeriod"/>
            </a:pPr>
            <a:r>
              <a:rPr lang="en-GB" dirty="0" smtClean="0"/>
              <a:t> Resource </a:t>
            </a:r>
            <a:r>
              <a:rPr lang="en-GB" dirty="0"/>
              <a:t>for the wider community</a:t>
            </a:r>
            <a:endParaRPr lang="en-GB" dirty="0" smtClean="0"/>
          </a:p>
          <a:p>
            <a:pPr>
              <a:buFont typeface="Calibri" charset="0"/>
              <a:buAutoNum type="arabicPeriod"/>
            </a:pPr>
            <a:r>
              <a:rPr lang="en-GB" dirty="0" smtClean="0"/>
              <a:t> Open </a:t>
            </a:r>
            <a:r>
              <a:rPr lang="en-GB" dirty="0"/>
              <a:t>and accessible to all</a:t>
            </a:r>
            <a:endParaRPr lang="en-GB" dirty="0" smtClean="0"/>
          </a:p>
          <a:p>
            <a:pPr>
              <a:buFont typeface="Calibri" charset="0"/>
              <a:buAutoNum type="arabicPeriod"/>
            </a:pPr>
            <a:r>
              <a:rPr lang="en-GB" dirty="0" smtClean="0"/>
              <a:t> Work </a:t>
            </a:r>
            <a:r>
              <a:rPr lang="en-GB" dirty="0"/>
              <a:t>with ecumenical partners </a:t>
            </a:r>
            <a:endParaRPr lang="en-GB" dirty="0" smtClean="0"/>
          </a:p>
          <a:p>
            <a:pPr>
              <a:buFont typeface="Calibri" charset="0"/>
              <a:buAutoNum type="arabicPeriod"/>
            </a:pPr>
            <a:r>
              <a:rPr lang="en-GB" dirty="0" smtClean="0"/>
              <a:t> Care </a:t>
            </a:r>
            <a:r>
              <a:rPr lang="en-GB" dirty="0"/>
              <a:t>for the environment</a:t>
            </a:r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938" y="677863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50825" y="-16192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3600" dirty="0" smtClean="0">
                <a:solidFill>
                  <a:schemeClr val="bg2"/>
                </a:solidFill>
              </a:rPr>
              <a:t>Process - Themed </a:t>
            </a:r>
            <a:r>
              <a:rPr lang="en-GB" sz="3600" dirty="0">
                <a:solidFill>
                  <a:schemeClr val="bg2"/>
                </a:solidFill>
              </a:rPr>
              <a:t>‘</a:t>
            </a:r>
            <a:r>
              <a:rPr lang="en-GB" sz="3600" dirty="0" smtClean="0">
                <a:solidFill>
                  <a:schemeClr val="bg2"/>
                </a:solidFill>
              </a:rPr>
              <a:t>homework’</a:t>
            </a:r>
            <a:r>
              <a:rPr lang="en-GB" sz="3600" dirty="0" smtClean="0">
                <a:solidFill>
                  <a:srgbClr val="BFBFBF"/>
                </a:solidFill>
              </a:rPr>
              <a:t>’</a:t>
            </a:r>
            <a:endParaRPr lang="en-GB" sz="3600" dirty="0">
              <a:solidFill>
                <a:srgbClr val="BFBFB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938" y="677863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7938" y="677863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845" name="Content Placeholder 12"/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58769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600" dirty="0" smtClean="0"/>
              <a:t>-   Steering Group</a:t>
            </a:r>
          </a:p>
          <a:p>
            <a:pPr>
              <a:buFontTx/>
              <a:buChar char="-"/>
            </a:pPr>
            <a:r>
              <a:rPr lang="en-GB" sz="3600" dirty="0" smtClean="0"/>
              <a:t>Initial Meeting – </a:t>
            </a:r>
            <a:r>
              <a:rPr lang="en-GB" sz="2824" dirty="0" smtClean="0"/>
              <a:t>Church Reps </a:t>
            </a:r>
          </a:p>
          <a:p>
            <a:pPr>
              <a:buFontTx/>
              <a:buChar char="-"/>
            </a:pPr>
            <a:r>
              <a:rPr lang="en-GB" sz="3600" dirty="0" smtClean="0"/>
              <a:t>Questionnaire probing:</a:t>
            </a:r>
          </a:p>
          <a:p>
            <a:pPr lvl="1">
              <a:buNone/>
            </a:pPr>
            <a:r>
              <a:rPr lang="en-GB" sz="3027" dirty="0" smtClean="0"/>
              <a:t>-  Finances, Attendance, People Resources,                             Leadership, QI Report analysis, Building info</a:t>
            </a:r>
          </a:p>
          <a:p>
            <a:pPr lvl="1">
              <a:buNone/>
            </a:pPr>
            <a:r>
              <a:rPr lang="en-GB" sz="3027" dirty="0" smtClean="0"/>
              <a:t>-  Mission Action Plan</a:t>
            </a:r>
          </a:p>
          <a:p>
            <a:pPr lvl="1">
              <a:buNone/>
            </a:pPr>
            <a:r>
              <a:rPr lang="en-GB" sz="3027" dirty="0" smtClean="0"/>
              <a:t>-  </a:t>
            </a:r>
            <a:r>
              <a:rPr lang="en-GB" sz="3027" dirty="0" err="1" smtClean="0"/>
              <a:t>Useage</a:t>
            </a:r>
            <a:r>
              <a:rPr lang="en-GB" sz="3027" dirty="0" smtClean="0"/>
              <a:t> - plus complementary uses</a:t>
            </a:r>
          </a:p>
          <a:p>
            <a:pPr lvl="1">
              <a:buNone/>
            </a:pPr>
            <a:r>
              <a:rPr lang="en-GB" sz="3027" dirty="0" smtClean="0"/>
              <a:t>-  Promotion </a:t>
            </a:r>
            <a:r>
              <a:rPr lang="en-GB" sz="3027" dirty="0"/>
              <a:t>&amp; </a:t>
            </a:r>
            <a:r>
              <a:rPr lang="en-GB" sz="3027" dirty="0" smtClean="0"/>
              <a:t>Accessibility </a:t>
            </a:r>
          </a:p>
          <a:p>
            <a:pPr lvl="1">
              <a:buFontTx/>
              <a:buChar char="-"/>
            </a:pPr>
            <a:r>
              <a:rPr lang="en-GB" sz="3027" dirty="0" smtClean="0"/>
              <a:t>Energy Efficiency</a:t>
            </a:r>
          </a:p>
          <a:p>
            <a:pPr lvl="1">
              <a:buFontTx/>
              <a:buChar char="-"/>
            </a:pPr>
            <a:r>
              <a:rPr lang="en-GB" sz="3027" dirty="0" smtClean="0"/>
              <a:t>Maintenance/QI</a:t>
            </a:r>
          </a:p>
          <a:p>
            <a:pPr lvl="1">
              <a:buFontTx/>
              <a:buChar char="-"/>
            </a:pPr>
            <a:r>
              <a:rPr lang="en-GB" sz="3027" dirty="0" smtClean="0"/>
              <a:t>Self Assessment</a:t>
            </a:r>
          </a:p>
          <a:p>
            <a:pPr>
              <a:buFontTx/>
              <a:buChar char="-"/>
            </a:pPr>
            <a:r>
              <a:rPr lang="en-GB" sz="3600" dirty="0" smtClean="0"/>
              <a:t>Consultation within PCC, </a:t>
            </a:r>
            <a:r>
              <a:rPr lang="en-GB" sz="3600" dirty="0" err="1" smtClean="0"/>
              <a:t>Congreg</a:t>
            </a:r>
            <a:r>
              <a:rPr lang="en-GB" sz="3600" dirty="0" smtClean="0"/>
              <a:t>, Circuit and Community – approx 2 months</a:t>
            </a:r>
          </a:p>
          <a:p>
            <a:pPr>
              <a:buFontTx/>
              <a:buChar char="-"/>
            </a:pPr>
            <a:r>
              <a:rPr lang="en-GB" sz="3600" dirty="0" smtClean="0"/>
              <a:t>Feedback Meeting</a:t>
            </a:r>
          </a:p>
          <a:p>
            <a:pPr>
              <a:buFontTx/>
              <a:buChar char="-"/>
            </a:pPr>
            <a:r>
              <a:rPr lang="en-GB" sz="3600" dirty="0" smtClean="0"/>
              <a:t>Feedback Sheet – follow up by Steering Group</a:t>
            </a:r>
          </a:p>
          <a:p>
            <a:pPr>
              <a:buNone/>
            </a:pP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424862" cy="4608512"/>
          </a:xfrm>
        </p:spPr>
        <p:txBody>
          <a:bodyPr>
            <a:normAutofit/>
          </a:bodyPr>
          <a:lstStyle/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Mirror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Where will your Church be in 5/10 years? 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Current Situation &gt; Viable Future &gt; Sustainability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What does a viable Church look like?</a:t>
            </a:r>
          </a:p>
          <a:p>
            <a:pPr marL="742950" indent="-742950"/>
            <a:endParaRPr lang="en-GB" sz="4600" b="1" dirty="0" smtClean="0">
              <a:solidFill>
                <a:srgbClr val="262626"/>
              </a:solidFill>
            </a:endParaRPr>
          </a:p>
          <a:p>
            <a:pPr marL="742950" indent="-742950"/>
            <a:endParaRPr lang="en-GB" sz="3900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23559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79388" y="260350"/>
            <a:ext cx="6881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2"/>
                </a:solidFill>
              </a:rPr>
              <a:t>Objectives</a:t>
            </a:r>
            <a:endParaRPr lang="en-GB" sz="4000" dirty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4831" y="47625"/>
            <a:ext cx="7412038" cy="82391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Sustainable Church?</a:t>
            </a:r>
            <a:r>
              <a:rPr lang="en-GB" u="sng" dirty="0" smtClean="0">
                <a:solidFill>
                  <a:schemeClr val="bg1"/>
                </a:solidFill>
              </a:rPr>
              <a:t/>
            </a:r>
            <a:br>
              <a:rPr lang="en-GB" u="sng" dirty="0" smtClean="0">
                <a:solidFill>
                  <a:schemeClr val="bg1"/>
                </a:solidFill>
              </a:rPr>
            </a:b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55663" y="1651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en-GB" sz="4000" dirty="0" smtClean="0"/>
          </a:p>
        </p:txBody>
      </p:sp>
      <p:pic>
        <p:nvPicPr>
          <p:cNvPr id="36868" name="Picture 1" descr="C:\Users\Gina Dowding\Documents\CTFC brand\CTfC Logo Files\CTfC_final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47625"/>
            <a:ext cx="1216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7938" y="871538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357" y="1344613"/>
            <a:ext cx="5989512" cy="440848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424862" cy="4608512"/>
          </a:xfrm>
        </p:spPr>
        <p:txBody>
          <a:bodyPr>
            <a:normAutofit/>
          </a:bodyPr>
          <a:lstStyle/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High level of returns – 89 -100%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Methodology – Records/Accuracy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Factual evidence / self assessment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Attendance data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Reserves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Financial Confidence - sponsor</a:t>
            </a: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/>
            <a:endParaRPr lang="en-GB" sz="4600" b="1" dirty="0">
              <a:solidFill>
                <a:srgbClr val="262626"/>
              </a:solidFill>
            </a:endParaRPr>
          </a:p>
          <a:p>
            <a:pPr marL="742950" indent="-742950"/>
            <a:endParaRPr lang="en-GB" sz="3900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14343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79387" y="260350"/>
            <a:ext cx="6843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Survey Results – Summary Pilot/Full to date </a:t>
            </a: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625" y="1481138"/>
            <a:ext cx="3857625" cy="4591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sz="2400" u="sng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r>
              <a:rPr lang="en-GB" sz="2400" u="sng" dirty="0" smtClean="0">
                <a:solidFill>
                  <a:srgbClr val="FFFFFF"/>
                </a:solidFill>
                <a:ea typeface="Arial" charset="0"/>
                <a:cs typeface="Arial" charset="0"/>
              </a:rPr>
              <a:t>Cumbria</a:t>
            </a:r>
            <a:endParaRPr lang="en-GB" sz="2400" u="sng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r>
              <a:rPr lang="en-GB" sz="2400" dirty="0">
                <a:solidFill>
                  <a:srgbClr val="FFFFFF"/>
                </a:solidFill>
                <a:ea typeface="Arial" charset="0"/>
                <a:cs typeface="Arial" charset="0"/>
              </a:rPr>
              <a:t>635 Places of Worship</a:t>
            </a:r>
          </a:p>
          <a:p>
            <a:r>
              <a:rPr lang="en-GB" sz="2400" dirty="0">
                <a:solidFill>
                  <a:srgbClr val="FFFFFF"/>
                </a:solidFill>
                <a:ea typeface="Arial" charset="0"/>
                <a:cs typeface="Arial" charset="0"/>
              </a:rPr>
              <a:t>Almost 40% (250) are listed</a:t>
            </a:r>
          </a:p>
          <a:p>
            <a:r>
              <a:rPr lang="en-GB" sz="2400" dirty="0">
                <a:solidFill>
                  <a:srgbClr val="FFFFFF"/>
                </a:solidFill>
                <a:ea typeface="Arial" charset="0"/>
                <a:cs typeface="Arial" charset="0"/>
              </a:rPr>
              <a:t>Of these, 229 are C of </a:t>
            </a:r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E</a:t>
            </a:r>
          </a:p>
          <a:p>
            <a:endParaRPr lang="en-GB" sz="24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361 - C of E</a:t>
            </a:r>
          </a:p>
          <a:p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112 -  Methodist</a:t>
            </a:r>
          </a:p>
          <a:p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50 - RC</a:t>
            </a:r>
          </a:p>
          <a:p>
            <a:endParaRPr lang="en-GB" sz="24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Pop: 0.5m ( </a:t>
            </a:r>
            <a:r>
              <a:rPr lang="en-GB" sz="2400" dirty="0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:787)</a:t>
            </a:r>
          </a:p>
          <a:p>
            <a:r>
              <a:rPr lang="en-GB" sz="2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Visitors: 15.3m pa</a:t>
            </a:r>
          </a:p>
          <a:p>
            <a:endParaRPr lang="en-GB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9900" y="165100"/>
            <a:ext cx="8674100" cy="800100"/>
            <a:chOff x="0" y="12879"/>
            <a:chExt cx="9144000" cy="952500"/>
          </a:xfrm>
        </p:grpSpPr>
        <p:pic>
          <p:nvPicPr>
            <p:cNvPr id="24581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7975" y="12879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643117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>
          <a:blip r:embed="rId3"/>
          <a:srcRect l="5643" t="19217" r="37452" b="7326"/>
          <a:stretch>
            <a:fillRect/>
          </a:stretch>
        </p:blipFill>
        <p:spPr bwMode="auto">
          <a:xfrm>
            <a:off x="142875" y="1484313"/>
            <a:ext cx="4657725" cy="4587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9900" y="165100"/>
            <a:ext cx="3721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Context of </a:t>
            </a:r>
            <a:r>
              <a:rPr lang="en-US" sz="3200" dirty="0" err="1" smtClean="0">
                <a:solidFill>
                  <a:schemeClr val="bg2"/>
                </a:solidFill>
              </a:rPr>
              <a:t>Cumbria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424862" cy="4608512"/>
          </a:xfrm>
        </p:spPr>
        <p:txBody>
          <a:bodyPr>
            <a:normAutofit/>
          </a:bodyPr>
          <a:lstStyle/>
          <a:p>
            <a:pPr marL="742950" indent="-742950" algn="l"/>
            <a:r>
              <a:rPr lang="en-GB" sz="3600" dirty="0" smtClean="0">
                <a:solidFill>
                  <a:srgbClr val="262626"/>
                </a:solidFill>
              </a:rPr>
              <a:t>Attendance over 10 years – C of E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23% lost 50% 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20% lost 30%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37% within 10% either way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11% gained 30%+</a:t>
            </a:r>
          </a:p>
          <a:p>
            <a:pPr marL="742950" indent="-742950" algn="l"/>
            <a:r>
              <a:rPr lang="en-GB" sz="3600" dirty="0" smtClean="0">
                <a:solidFill>
                  <a:srgbClr val="262626"/>
                </a:solidFill>
              </a:rPr>
              <a:t>Context and conclusion?</a:t>
            </a:r>
          </a:p>
          <a:p>
            <a:pPr marL="742950" indent="-742950" algn="l"/>
            <a:r>
              <a:rPr lang="en-GB" sz="3600" dirty="0" smtClean="0">
                <a:solidFill>
                  <a:srgbClr val="262626"/>
                </a:solidFill>
              </a:rPr>
              <a:t>Bob Jackson says…</a:t>
            </a:r>
          </a:p>
          <a:p>
            <a:pPr marL="742950" indent="-742950" algn="l"/>
            <a:endParaRPr lang="en-GB" sz="3600" dirty="0" smtClean="0">
              <a:solidFill>
                <a:srgbClr val="262626"/>
              </a:solidFill>
            </a:endParaRPr>
          </a:p>
          <a:p>
            <a:pPr marL="1200150" lvl="1" indent="-742950" algn="l"/>
            <a:endParaRPr lang="en-GB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/>
            <a:endParaRPr lang="en-GB" sz="4600" b="1" dirty="0">
              <a:solidFill>
                <a:srgbClr val="262626"/>
              </a:solidFill>
            </a:endParaRPr>
          </a:p>
          <a:p>
            <a:pPr marL="742950" indent="-742950"/>
            <a:endParaRPr lang="en-GB" sz="3900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14343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79387" y="260350"/>
            <a:ext cx="6843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Survey Results – Summary Pilot/Full to date </a:t>
            </a: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424862" cy="4608512"/>
          </a:xfrm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12% Congregation Strong/Vibrant – 36%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16% MAP/Priorities/Strategy – 51%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19% Financial Confidence – 56% </a:t>
            </a:r>
            <a:r>
              <a:rPr lang="en-GB" dirty="0" err="1" smtClean="0">
                <a:solidFill>
                  <a:srgbClr val="262626"/>
                </a:solidFill>
              </a:rPr>
              <a:t>v</a:t>
            </a:r>
            <a:r>
              <a:rPr lang="en-GB" dirty="0" smtClean="0">
                <a:solidFill>
                  <a:srgbClr val="262626"/>
                </a:solidFill>
              </a:rPr>
              <a:t> worried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13% Volunteers – 48% </a:t>
            </a:r>
            <a:r>
              <a:rPr lang="en-GB" dirty="0" err="1" smtClean="0">
                <a:solidFill>
                  <a:srgbClr val="262626"/>
                </a:solidFill>
              </a:rPr>
              <a:t>v</a:t>
            </a:r>
            <a:r>
              <a:rPr lang="en-GB" dirty="0" smtClean="0">
                <a:solidFill>
                  <a:srgbClr val="262626"/>
                </a:solidFill>
              </a:rPr>
              <a:t> worried – PCC/Offices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29% Good Community Support – 43% (islands?)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41% Closed (36% Pilot)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24% Additional Uses to increase life/viability – 57%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66% look after building </a:t>
            </a:r>
            <a:r>
              <a:rPr lang="en-GB" dirty="0" err="1" smtClean="0">
                <a:solidFill>
                  <a:srgbClr val="262626"/>
                </a:solidFill>
              </a:rPr>
              <a:t>v</a:t>
            </a:r>
            <a:r>
              <a:rPr lang="en-GB" dirty="0" smtClean="0">
                <a:solidFill>
                  <a:srgbClr val="262626"/>
                </a:solidFill>
              </a:rPr>
              <a:t> well – 11% struggling</a:t>
            </a: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/>
            <a:endParaRPr lang="en-GB" sz="4600" b="1" dirty="0">
              <a:solidFill>
                <a:srgbClr val="262626"/>
              </a:solidFill>
            </a:endParaRPr>
          </a:p>
          <a:p>
            <a:pPr marL="742950" indent="-742950"/>
            <a:endParaRPr lang="en-GB" sz="3900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14343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79387" y="333375"/>
            <a:ext cx="6843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Survey Results – Summary Pilot/Full to date </a:t>
            </a: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" y="1700212"/>
            <a:ext cx="8675687" cy="5157787"/>
          </a:xfrm>
        </p:spPr>
        <p:txBody>
          <a:bodyPr>
            <a:normAutofit fontScale="77500" lnSpcReduction="20000"/>
          </a:bodyPr>
          <a:lstStyle/>
          <a:p>
            <a:pPr marL="742950" indent="-742950" algn="l"/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Churches used once a week or less for worship only have issues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Age profile/support,  45% - 1 or less children 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Appetite for Welcome/Interpretation/Trail courses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Feedback is lack of money for QI works</a:t>
            </a:r>
          </a:p>
          <a:p>
            <a:pPr marL="742950" indent="-742950" algn="l">
              <a:buFont typeface="Arial"/>
              <a:buChar char="•"/>
            </a:pPr>
            <a:r>
              <a:rPr lang="en-GB" sz="3600" dirty="0" smtClean="0">
                <a:solidFill>
                  <a:srgbClr val="262626"/>
                </a:solidFill>
              </a:rPr>
              <a:t>Assessments on sustainability disturbing, but also..!</a:t>
            </a:r>
          </a:p>
          <a:p>
            <a:pPr marL="1200150" lvl="1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Mother/Toddler</a:t>
            </a:r>
          </a:p>
          <a:p>
            <a:pPr marL="1200150" lvl="1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Banner/Tea</a:t>
            </a:r>
          </a:p>
          <a:p>
            <a:pPr marL="1200150" lvl="1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Donations</a:t>
            </a:r>
          </a:p>
          <a:p>
            <a:pPr marL="1200150" lvl="1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Faith trail</a:t>
            </a:r>
          </a:p>
          <a:p>
            <a:pPr marL="1200150" lvl="1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Dialogue </a:t>
            </a:r>
          </a:p>
          <a:p>
            <a:pPr marL="742950" indent="-742950" algn="l"/>
            <a:r>
              <a:rPr lang="en-GB" sz="3600" dirty="0" smtClean="0">
                <a:solidFill>
                  <a:srgbClr val="262626"/>
                </a:solidFill>
              </a:rPr>
              <a:t> </a:t>
            </a: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 algn="l">
              <a:buFont typeface="Arial"/>
              <a:buChar char="•"/>
            </a:pPr>
            <a:endParaRPr lang="en-GB" sz="3600" dirty="0" smtClean="0">
              <a:solidFill>
                <a:srgbClr val="262626"/>
              </a:solidFill>
            </a:endParaRPr>
          </a:p>
          <a:p>
            <a:pPr marL="742950" indent="-742950"/>
            <a:endParaRPr lang="en-GB" sz="4600" b="1" dirty="0">
              <a:solidFill>
                <a:srgbClr val="262626"/>
              </a:solidFill>
            </a:endParaRPr>
          </a:p>
          <a:p>
            <a:pPr marL="742950" indent="-742950"/>
            <a:endParaRPr lang="en-GB" sz="3900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chemeClr val="tx1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  <a:p>
            <a:pPr marL="742950" indent="-742950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14343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79387" y="260350"/>
            <a:ext cx="7056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Survey Results – Summary Pilot/Full to date </a:t>
            </a:r>
          </a:p>
          <a:p>
            <a:pPr>
              <a:defRPr/>
            </a:pP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359569" y="1600200"/>
            <a:ext cx="8424862" cy="6483350"/>
          </a:xfrm>
        </p:spPr>
        <p:txBody>
          <a:bodyPr>
            <a:normAutofit/>
          </a:bodyPr>
          <a:lstStyle/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Plan/Pace/Structures</a:t>
            </a:r>
          </a:p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Numbers – critical mass</a:t>
            </a:r>
            <a:r>
              <a:rPr lang="en-GB" sz="3600" smtClean="0">
                <a:solidFill>
                  <a:schemeClr val="tx1"/>
                </a:solidFill>
              </a:rPr>
              <a:t>/age </a:t>
            </a:r>
            <a:r>
              <a:rPr lang="en-GB" sz="3600" dirty="0" smtClean="0">
                <a:solidFill>
                  <a:schemeClr val="tx1"/>
                </a:solidFill>
              </a:rPr>
              <a:t>– children</a:t>
            </a:r>
          </a:p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Leadership</a:t>
            </a:r>
          </a:p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Volunteers</a:t>
            </a:r>
          </a:p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Money</a:t>
            </a:r>
          </a:p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Follow up support</a:t>
            </a:r>
          </a:p>
          <a:p>
            <a:pPr lvl="1" algn="l">
              <a:buFont typeface="Arial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Community/Ecumenical Engagement</a:t>
            </a:r>
          </a:p>
          <a:p>
            <a:pPr lvl="1" algn="l"/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388" y="260350"/>
            <a:ext cx="48974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2"/>
                </a:solidFill>
              </a:rPr>
              <a:t>Challenges!</a:t>
            </a:r>
            <a:endParaRPr lang="en-GB" sz="400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381125"/>
            <a:chOff x="0" y="12879"/>
            <a:chExt cx="9144001" cy="1381479"/>
          </a:xfrm>
        </p:grpSpPr>
        <p:pic>
          <p:nvPicPr>
            <p:cNvPr id="21511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313" y="12879"/>
              <a:ext cx="1763688" cy="138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08458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pPr eaLnBrk="1" hangingPunct="1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43125"/>
            <a:ext cx="6615113" cy="38576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Historic Religious Buildings Alliance</a:t>
            </a:r>
          </a:p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Developing Sustainable Churches</a:t>
            </a:r>
          </a:p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September 2012</a:t>
            </a:r>
          </a:p>
          <a:p>
            <a:pPr eaLnBrk="1" hangingPunct="1"/>
            <a:r>
              <a:rPr lang="en-GB" sz="4800" dirty="0" smtClean="0">
                <a:solidFill>
                  <a:schemeClr val="bg1"/>
                </a:solidFill>
              </a:rPr>
              <a:t>Members Day</a:t>
            </a:r>
          </a:p>
          <a:p>
            <a:pPr eaLnBrk="1" hangingPunct="1"/>
            <a:r>
              <a:rPr lang="en-GB" sz="4800" dirty="0" smtClean="0">
                <a:solidFill>
                  <a:schemeClr val="tx1"/>
                </a:solidFill>
              </a:rPr>
              <a:t>Nigel Robson </a:t>
            </a:r>
            <a:r>
              <a:rPr lang="en-GB" sz="4800" dirty="0">
                <a:solidFill>
                  <a:schemeClr val="tx1"/>
                </a:solidFill>
              </a:rPr>
              <a:t>– </a:t>
            </a:r>
            <a:r>
              <a:rPr lang="en-GB" sz="4800" dirty="0" smtClean="0">
                <a:solidFill>
                  <a:schemeClr val="tx1"/>
                </a:solidFill>
              </a:rPr>
              <a:t>Director</a:t>
            </a:r>
          </a:p>
          <a:p>
            <a:pPr eaLnBrk="1" hangingPunct="1"/>
            <a:r>
              <a:rPr lang="en-GB" sz="4800" u="sng" dirty="0" smtClean="0">
                <a:solidFill>
                  <a:schemeClr val="tx1"/>
                </a:solidFill>
                <a:hlinkClick r:id="rId3"/>
              </a:rPr>
              <a:t>www.ctfc.org.uk</a:t>
            </a:r>
            <a:endParaRPr lang="en-GB" sz="4800" u="sng" dirty="0">
              <a:solidFill>
                <a:schemeClr val="tx1"/>
              </a:solidFill>
            </a:endParaRPr>
          </a:p>
          <a:p>
            <a:pPr eaLnBrk="1" hangingPunct="1"/>
            <a:endParaRPr lang="en-GB" dirty="0">
              <a:solidFill>
                <a:schemeClr val="tx1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  <a:p>
            <a:pPr eaLnBrk="1" hangingPunct="1"/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 dirty="0">
              <a:latin typeface="Calibri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790700"/>
            <a:chOff x="0" y="12878"/>
            <a:chExt cx="9144001" cy="1790589"/>
          </a:xfrm>
        </p:grpSpPr>
        <p:pic>
          <p:nvPicPr>
            <p:cNvPr id="13318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12878"/>
              <a:ext cx="2285985" cy="1790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1214542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79388" y="1125538"/>
            <a:ext cx="8424862" cy="532765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No of Churches to maintain</a:t>
            </a:r>
          </a:p>
          <a:p>
            <a:pPr algn="l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Economic Deprivation</a:t>
            </a:r>
          </a:p>
          <a:p>
            <a:pPr algn="l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Historical distribution</a:t>
            </a:r>
          </a:p>
          <a:p>
            <a:pPr lvl="1" algn="l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Impact on agriculture/boom towns </a:t>
            </a:r>
          </a:p>
          <a:p>
            <a:pPr lvl="1" algn="l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Christian history</a:t>
            </a:r>
          </a:p>
          <a:p>
            <a:pPr lvl="1" algn="l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Borders / Northern Saints / Vikings /Wesley</a:t>
            </a:r>
          </a:p>
          <a:p>
            <a:pPr algn="l">
              <a:buFont typeface="Arial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       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388" y="260350"/>
            <a:ext cx="48974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Context of Cumbria</a:t>
            </a: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381125"/>
            <a:chOff x="0" y="12879"/>
            <a:chExt cx="9144001" cy="1381479"/>
          </a:xfrm>
        </p:grpSpPr>
        <p:pic>
          <p:nvPicPr>
            <p:cNvPr id="21511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313" y="12879"/>
              <a:ext cx="1763688" cy="138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08458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981075"/>
            <a:ext cx="8424862" cy="5040312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endParaRPr lang="en-GB" sz="3700" dirty="0" smtClean="0">
              <a:solidFill>
                <a:srgbClr val="262626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sz="3700" dirty="0" smtClean="0">
              <a:solidFill>
                <a:srgbClr val="262626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sz="3700" dirty="0" smtClean="0">
                <a:solidFill>
                  <a:srgbClr val="262626"/>
                </a:solidFill>
              </a:rPr>
              <a:t>Churches must be sustainable!</a:t>
            </a:r>
          </a:p>
          <a:p>
            <a:pPr algn="l" eaLnBrk="1" hangingPunct="1">
              <a:lnSpc>
                <a:spcPct val="80000"/>
              </a:lnSpc>
            </a:pPr>
            <a:endParaRPr lang="en-GB" sz="2400" dirty="0" smtClean="0">
              <a:solidFill>
                <a:srgbClr val="262626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dirty="0" smtClean="0">
                <a:solidFill>
                  <a:srgbClr val="262626"/>
                </a:solidFill>
              </a:rPr>
              <a:t>Resource and catalyst</a:t>
            </a:r>
          </a:p>
          <a:p>
            <a:pPr algn="l" eaLnBrk="1" hangingPunct="1">
              <a:lnSpc>
                <a:spcPct val="80000"/>
              </a:lnSpc>
            </a:pPr>
            <a:endParaRPr lang="en-GB" sz="3700" dirty="0" smtClean="0">
              <a:solidFill>
                <a:srgbClr val="262626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/>
              <a:buChar char="•"/>
            </a:pPr>
            <a:r>
              <a:rPr lang="en-GB" sz="3700" dirty="0" smtClean="0">
                <a:solidFill>
                  <a:srgbClr val="262626"/>
                </a:solidFill>
              </a:rPr>
              <a:t> </a:t>
            </a:r>
            <a:r>
              <a:rPr lang="en-GB" dirty="0" smtClean="0">
                <a:solidFill>
                  <a:srgbClr val="262626"/>
                </a:solidFill>
              </a:rPr>
              <a:t>Website – data/information/case studies</a:t>
            </a:r>
          </a:p>
          <a:p>
            <a:pPr algn="l" eaLnBrk="1" hangingPunct="1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 Engage directly with Church Bodies</a:t>
            </a:r>
          </a:p>
          <a:p>
            <a:pPr algn="l" eaLnBrk="1" hangingPunct="1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 Training – focussed, responsive, publicised</a:t>
            </a:r>
          </a:p>
          <a:p>
            <a:pPr algn="l" eaLnBrk="1" hangingPunct="1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 Projects – making a real difference</a:t>
            </a:r>
          </a:p>
          <a:p>
            <a:pPr algn="l" eaLnBrk="1" hangingPunct="1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 Strategic Building Review</a:t>
            </a:r>
          </a:p>
          <a:p>
            <a:pPr algn="l" eaLnBrk="1" hangingPunct="1">
              <a:lnSpc>
                <a:spcPct val="80000"/>
              </a:lnSpc>
              <a:buFont typeface="Arial"/>
              <a:buChar char="•"/>
            </a:pPr>
            <a:endParaRPr lang="en-GB" sz="3700" dirty="0" smtClean="0">
              <a:solidFill>
                <a:srgbClr val="262626"/>
              </a:solidFill>
            </a:endParaRPr>
          </a:p>
          <a:p>
            <a:pPr algn="l">
              <a:lnSpc>
                <a:spcPct val="80000"/>
              </a:lnSpc>
            </a:pPr>
            <a:endParaRPr lang="en-GB" sz="4400" dirty="0">
              <a:solidFill>
                <a:srgbClr val="262626"/>
              </a:solidFill>
            </a:endParaRPr>
          </a:p>
          <a:p>
            <a:pPr algn="l">
              <a:lnSpc>
                <a:spcPct val="80000"/>
              </a:lnSpc>
            </a:pPr>
            <a:endParaRPr lang="en-GB" sz="4400" dirty="0">
              <a:solidFill>
                <a:srgbClr val="262626"/>
              </a:solidFill>
            </a:endParaRPr>
          </a:p>
          <a:p>
            <a:pPr>
              <a:lnSpc>
                <a:spcPct val="80000"/>
              </a:lnSpc>
            </a:pPr>
            <a:endParaRPr lang="en-GB" sz="4300" b="1" dirty="0">
              <a:solidFill>
                <a:srgbClr val="262626"/>
              </a:solidFill>
            </a:endParaRPr>
          </a:p>
          <a:p>
            <a:pPr>
              <a:lnSpc>
                <a:spcPct val="80000"/>
              </a:lnSpc>
            </a:pPr>
            <a:endParaRPr lang="en-GB" sz="3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3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30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GB" sz="30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GB" sz="30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GB" sz="3000" dirty="0">
              <a:solidFill>
                <a:srgbClr val="898989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39943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79388" y="188913"/>
            <a:ext cx="6408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chemeClr val="bg2"/>
                </a:solidFill>
                <a:ea typeface="+mn-ea"/>
              </a:rPr>
              <a:t>Philosophy/Approach</a:t>
            </a:r>
            <a:endParaRPr lang="en-GB" sz="3600" b="1" dirty="0">
              <a:solidFill>
                <a:schemeClr val="bg2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16392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424862" cy="4608512"/>
          </a:xfrm>
        </p:spPr>
        <p:txBody>
          <a:bodyPr>
            <a:normAutofit/>
          </a:bodyPr>
          <a:lstStyle/>
          <a:p>
            <a:endParaRPr lang="en-GB" sz="4600" b="1">
              <a:solidFill>
                <a:srgbClr val="262626"/>
              </a:solidFill>
            </a:endParaRPr>
          </a:p>
          <a:p>
            <a:endParaRPr lang="en-GB" sz="3900">
              <a:solidFill>
                <a:schemeClr val="tx1"/>
              </a:solidFill>
            </a:endParaRPr>
          </a:p>
          <a:p>
            <a:endParaRPr lang="en-GB">
              <a:solidFill>
                <a:schemeClr val="tx1"/>
              </a:solidFill>
            </a:endParaRPr>
          </a:p>
          <a:p>
            <a:endParaRPr lang="en-GB">
              <a:solidFill>
                <a:srgbClr val="898989"/>
              </a:solidFill>
            </a:endParaRPr>
          </a:p>
          <a:p>
            <a:endParaRPr lang="en-GB">
              <a:solidFill>
                <a:srgbClr val="898989"/>
              </a:solidFill>
            </a:endParaRPr>
          </a:p>
          <a:p>
            <a:endParaRPr lang="en-GB">
              <a:solidFill>
                <a:srgbClr val="898989"/>
              </a:solidFill>
            </a:endParaRPr>
          </a:p>
          <a:p>
            <a:endParaRPr lang="en-GB">
              <a:solidFill>
                <a:srgbClr val="898989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388" y="260350"/>
            <a:ext cx="58658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  <a:latin typeface="+mn-lt"/>
                <a:ea typeface="+mn-ea"/>
              </a:rPr>
              <a:t>Website - Looking </a:t>
            </a:r>
            <a:r>
              <a:rPr lang="en-GB" sz="3200" dirty="0">
                <a:solidFill>
                  <a:schemeClr val="bg2"/>
                </a:solidFill>
                <a:latin typeface="+mn-lt"/>
                <a:ea typeface="+mn-ea"/>
              </a:rPr>
              <a:t>after churches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/>
          <a:srcRect l="13875" t="21980" r="16432" b="13887"/>
          <a:stretch>
            <a:fillRect/>
          </a:stretch>
        </p:blipFill>
        <p:spPr bwMode="auto">
          <a:xfrm>
            <a:off x="323850" y="1628775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2"/>
            <a:ext cx="8424862" cy="4979987"/>
          </a:xfrm>
        </p:spPr>
        <p:txBody>
          <a:bodyPr>
            <a:normAutofit fontScale="70000" lnSpcReduction="20000"/>
          </a:bodyPr>
          <a:lstStyle/>
          <a:p>
            <a:pPr marL="742950" indent="-742950" algn="l">
              <a:buFont typeface="Arial"/>
              <a:buChar char="•"/>
            </a:pPr>
            <a:r>
              <a:rPr lang="en-GB" sz="3429" dirty="0" smtClean="0">
                <a:solidFill>
                  <a:srgbClr val="262626"/>
                </a:solidFill>
              </a:rPr>
              <a:t>Direct Engagement with Churches 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Clergy Training Days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Deanery Synods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Methodist Superintendents Training Retreat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County Methodist Deanery Day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Bishop, Archdeacons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Methodist Property Rep/District Chair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Churchwardens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Baptists, URC 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        - Churches Together – Declaration of Intent</a:t>
            </a:r>
          </a:p>
          <a:p>
            <a:pPr marL="742950" indent="-742950" algn="l">
              <a:buFont typeface="Arial"/>
              <a:buChar char="•"/>
            </a:pPr>
            <a:r>
              <a:rPr lang="en-GB" sz="3429" dirty="0" smtClean="0">
                <a:solidFill>
                  <a:srgbClr val="262626"/>
                </a:solidFill>
              </a:rPr>
              <a:t>DAC</a:t>
            </a:r>
            <a:r>
              <a:rPr lang="en-GB" dirty="0" smtClean="0">
                <a:solidFill>
                  <a:srgbClr val="262626"/>
                </a:solidFill>
              </a:rPr>
              <a:t> </a:t>
            </a:r>
          </a:p>
          <a:p>
            <a:pPr marL="742950" indent="-742950" algn="l">
              <a:buFont typeface="Arial"/>
              <a:buChar char="•"/>
            </a:pPr>
            <a:r>
              <a:rPr lang="en-GB" dirty="0" smtClean="0">
                <a:solidFill>
                  <a:srgbClr val="262626"/>
                </a:solidFill>
              </a:rPr>
              <a:t>Newsletter</a:t>
            </a:r>
          </a:p>
          <a:p>
            <a:pPr marL="742950" indent="-742950" algn="l">
              <a:buFont typeface="Arial"/>
              <a:buChar char="•"/>
            </a:pPr>
            <a:r>
              <a:rPr lang="en-GB" sz="3429" dirty="0" smtClean="0">
                <a:solidFill>
                  <a:srgbClr val="262626"/>
                </a:solidFill>
              </a:rPr>
              <a:t>Trust, relationships, purpose, constituency!</a:t>
            </a:r>
          </a:p>
          <a:p>
            <a:pPr marL="742950" indent="-742950" algn="l"/>
            <a:r>
              <a:rPr lang="en-GB" dirty="0" smtClean="0">
                <a:solidFill>
                  <a:srgbClr val="262626"/>
                </a:solidFill>
              </a:rPr>
              <a:t> 	</a:t>
            </a:r>
          </a:p>
          <a:p>
            <a:pPr marL="742950" indent="-742950" algn="l">
              <a:buFont typeface="Arial" charset="0"/>
              <a:buChar char="•"/>
            </a:pPr>
            <a:endParaRPr lang="en-GB" sz="2000" dirty="0" smtClean="0">
              <a:solidFill>
                <a:srgbClr val="262626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sz="4600" b="1" dirty="0" smtClean="0">
              <a:solidFill>
                <a:srgbClr val="262626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sz="3900" dirty="0">
              <a:solidFill>
                <a:schemeClr val="tx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pPr marL="742950" indent="-742950">
              <a:buFont typeface="Arial"/>
              <a:buChar char="•"/>
            </a:pP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3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493838"/>
            <a:chOff x="0" y="12879"/>
            <a:chExt cx="9144001" cy="1494286"/>
          </a:xfrm>
        </p:grpSpPr>
        <p:pic>
          <p:nvPicPr>
            <p:cNvPr id="20487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6296" y="12879"/>
              <a:ext cx="1907705" cy="149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979957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79388" y="260350"/>
            <a:ext cx="439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2"/>
                </a:solidFill>
              </a:rPr>
              <a:t>Direct Engagement with Churches</a:t>
            </a:r>
            <a:endParaRPr lang="en-GB" sz="3200" dirty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938" y="47625"/>
            <a:ext cx="9144000" cy="952500"/>
            <a:chOff x="8042" y="47608"/>
            <a:chExt cx="9144000" cy="952500"/>
          </a:xfrm>
        </p:grpSpPr>
        <p:pic>
          <p:nvPicPr>
            <p:cNvPr id="29701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69757" y="47608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8042" y="677846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98500" y="340012"/>
            <a:ext cx="5387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 smtClean="0">
                <a:solidFill>
                  <a:schemeClr val="bg2"/>
                </a:solidFill>
              </a:rPr>
              <a:t>Training</a:t>
            </a:r>
            <a:endParaRPr lang="en-GB" sz="36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000" y="1346200"/>
            <a:ext cx="736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Topics – Maintenance, Social Housing, Funding,        Renewable Energy, Traditional Materials, Skills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Tailored to Feedback/Requests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Themed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Initiative  -  Security in Cities</a:t>
            </a:r>
          </a:p>
          <a:p>
            <a:r>
              <a:rPr lang="en-US" sz="2800" dirty="0" smtClean="0"/>
              <a:t>			   -  Faith Trails</a:t>
            </a:r>
          </a:p>
          <a:p>
            <a:r>
              <a:rPr lang="en-US" sz="2800" dirty="0" smtClean="0"/>
              <a:t>		         -  Visitor Welcome/Christian Message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Inspirational Venues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40/50 – &gt;180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				</a:t>
            </a:r>
          </a:p>
          <a:p>
            <a:r>
              <a:rPr lang="en-US" sz="2400" dirty="0" smtClean="0"/>
              <a:t>					                  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0825" y="-16192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bg2"/>
                </a:solidFill>
              </a:rPr>
              <a:t>Projects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4022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GB" sz="4000" dirty="0" smtClean="0"/>
          </a:p>
          <a:p>
            <a:r>
              <a:rPr lang="en-GB" sz="4000" dirty="0" smtClean="0"/>
              <a:t> </a:t>
            </a:r>
            <a:r>
              <a:rPr lang="en-GB" sz="4480" dirty="0" smtClean="0"/>
              <a:t>Rigorous selection – Need/Iconic/Sustainable</a:t>
            </a:r>
          </a:p>
          <a:p>
            <a:pPr>
              <a:buFont typeface="Arial" charset="0"/>
              <a:buNone/>
            </a:pPr>
            <a:r>
              <a:rPr lang="en-GB" sz="4480" dirty="0" smtClean="0"/>
              <a:t>		- </a:t>
            </a:r>
            <a:r>
              <a:rPr lang="en-GB" sz="4480" dirty="0" err="1" smtClean="0"/>
              <a:t>Holme</a:t>
            </a:r>
            <a:r>
              <a:rPr lang="en-GB" sz="4480" dirty="0" smtClean="0"/>
              <a:t> </a:t>
            </a:r>
            <a:r>
              <a:rPr lang="en-GB" sz="4480" dirty="0" err="1" smtClean="0"/>
              <a:t>Cultram</a:t>
            </a:r>
            <a:r>
              <a:rPr lang="en-GB" sz="4480" dirty="0" smtClean="0"/>
              <a:t> Abbey</a:t>
            </a:r>
          </a:p>
          <a:p>
            <a:pPr>
              <a:buFont typeface="Arial" charset="0"/>
              <a:buNone/>
            </a:pPr>
            <a:r>
              <a:rPr lang="en-GB" sz="4480" dirty="0" smtClean="0"/>
              <a:t>		- Methodist Central Hall, Carlisle</a:t>
            </a:r>
          </a:p>
          <a:p>
            <a:pPr>
              <a:buFont typeface="Arial" charset="0"/>
              <a:buNone/>
            </a:pPr>
            <a:endParaRPr lang="en-GB" sz="4480" dirty="0" smtClean="0"/>
          </a:p>
          <a:p>
            <a:r>
              <a:rPr lang="en-GB" sz="4480" dirty="0" smtClean="0"/>
              <a:t>Church Architects Group</a:t>
            </a:r>
          </a:p>
          <a:p>
            <a:pPr>
              <a:buFontTx/>
              <a:buChar char="-"/>
            </a:pPr>
            <a:endParaRPr lang="en-GB" sz="4480" dirty="0" smtClean="0"/>
          </a:p>
          <a:p>
            <a:r>
              <a:rPr lang="en-GB" sz="4480" dirty="0" smtClean="0"/>
              <a:t>Churchwarden’s Forum</a:t>
            </a:r>
          </a:p>
          <a:p>
            <a:pPr>
              <a:buFontTx/>
              <a:buChar char="-"/>
            </a:pPr>
            <a:endParaRPr lang="en-GB" sz="4480" dirty="0" smtClean="0"/>
          </a:p>
          <a:p>
            <a:r>
              <a:rPr lang="en-GB" sz="4480" dirty="0" smtClean="0"/>
              <a:t>Faith Trails etc</a:t>
            </a:r>
          </a:p>
          <a:p>
            <a:pPr>
              <a:buNone/>
            </a:pPr>
            <a:endParaRPr lang="en-GB" sz="4000" dirty="0" smtClean="0"/>
          </a:p>
          <a:p>
            <a:pPr>
              <a:buNone/>
            </a:pPr>
            <a:r>
              <a:rPr lang="en-GB" sz="4000" dirty="0" smtClean="0"/>
              <a:t>                      </a:t>
            </a:r>
          </a:p>
          <a:p>
            <a:pPr lvl="1" eaLnBrk="1" hangingPunct="1">
              <a:buFont typeface="Arial" charset="0"/>
              <a:buNone/>
            </a:pPr>
            <a:r>
              <a:rPr lang="en-GB" dirty="0" smtClean="0"/>
              <a:t>            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938" y="677863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38" y="47625"/>
            <a:ext cx="9144000" cy="952500"/>
            <a:chOff x="8042" y="47608"/>
            <a:chExt cx="9144000" cy="952500"/>
          </a:xfrm>
        </p:grpSpPr>
        <p:pic>
          <p:nvPicPr>
            <p:cNvPr id="38918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9757" y="47608"/>
              <a:ext cx="12160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8042" y="677846"/>
              <a:ext cx="91440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7772400" cy="27432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424862" cy="4608512"/>
          </a:xfrm>
        </p:spPr>
        <p:txBody>
          <a:bodyPr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388" y="260350"/>
            <a:ext cx="48974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 err="1">
                <a:solidFill>
                  <a:schemeClr val="bg2"/>
                </a:solidFill>
                <a:latin typeface="+mn-lt"/>
                <a:ea typeface="+mn-ea"/>
              </a:rPr>
              <a:t>Holme</a:t>
            </a:r>
            <a:r>
              <a:rPr lang="en-GB" sz="320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+mn-lt"/>
                <a:ea typeface="+mn-ea"/>
              </a:rPr>
              <a:t>Cultram</a:t>
            </a:r>
            <a:r>
              <a:rPr lang="en-GB" sz="3200" dirty="0">
                <a:solidFill>
                  <a:schemeClr val="bg2"/>
                </a:solidFill>
                <a:latin typeface="+mn-lt"/>
                <a:ea typeface="+mn-ea"/>
              </a:rPr>
              <a:t> Abbey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700"/>
            <a:ext cx="9144000" cy="1268413"/>
            <a:chOff x="0" y="12879"/>
            <a:chExt cx="9144001" cy="1268672"/>
          </a:xfrm>
        </p:grpSpPr>
        <p:pic>
          <p:nvPicPr>
            <p:cNvPr id="26633" name="Picture 1" descr="C:\Users\Gina Dowding\Documents\CTFC brand\CTfC Logo Files\CTfC_finallogo_CMYK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4329" y="12879"/>
              <a:ext cx="1619672" cy="126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836960"/>
              <a:ext cx="91440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297" name="Picture 9" descr="C:\Users\Owner\Documents\Churches\2009\Abbeytown Holme Cultram St Mary\Pictures\Pictures 2.6.2009\DSCF1997.JPG"/>
          <p:cNvPicPr>
            <a:picLocks noChangeAspect="1" noChangeArrowheads="1"/>
          </p:cNvPicPr>
          <p:nvPr/>
        </p:nvPicPr>
        <p:blipFill>
          <a:blip r:embed="rId4"/>
          <a:srcRect l="7792" r="7468"/>
          <a:stretch>
            <a:fillRect/>
          </a:stretch>
        </p:blipFill>
        <p:spPr bwMode="auto">
          <a:xfrm>
            <a:off x="241300" y="1484313"/>
            <a:ext cx="4475163" cy="39608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298" name="Picture 10" descr="C:\Users\Owner\Documents\Churches\2009\Abbeytown Holme Cultram St Mary\Pictures\Simmonsherriff Images\Picture 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484313"/>
            <a:ext cx="3743325" cy="49926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985</Words>
  <Application>Microsoft Macintosh PowerPoint</Application>
  <PresentationFormat>On-screen Show (4:3)</PresentationFormat>
  <Paragraphs>320</Paragraphs>
  <Slides>24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</vt:lpstr>
      <vt:lpstr>Slide 2</vt:lpstr>
      <vt:lpstr> </vt:lpstr>
      <vt:lpstr> </vt:lpstr>
      <vt:lpstr> </vt:lpstr>
      <vt:lpstr> </vt:lpstr>
      <vt:lpstr>Slide 7</vt:lpstr>
      <vt:lpstr>Projects</vt:lpstr>
      <vt:lpstr> </vt:lpstr>
      <vt:lpstr>Slide 10</vt:lpstr>
      <vt:lpstr>Slide 11</vt:lpstr>
      <vt:lpstr>Slide 12</vt:lpstr>
      <vt:lpstr>Slide 13</vt:lpstr>
      <vt:lpstr>Church Buildings Strategic Review  </vt:lpstr>
      <vt:lpstr>Church Buildings Strategic Review   </vt:lpstr>
      <vt:lpstr>Process - Themed ‘homework’’</vt:lpstr>
      <vt:lpstr> </vt:lpstr>
      <vt:lpstr> Sustainable Church?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Robson</dc:creator>
  <cp:lastModifiedBy>Nigel Robson</cp:lastModifiedBy>
  <cp:revision>40</cp:revision>
  <dcterms:created xsi:type="dcterms:W3CDTF">2012-09-12T06:07:11Z</dcterms:created>
  <dcterms:modified xsi:type="dcterms:W3CDTF">2012-09-12T06:07:31Z</dcterms:modified>
</cp:coreProperties>
</file>