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57" r:id="rId6"/>
    <p:sldId id="258" r:id="rId7"/>
    <p:sldId id="263" r:id="rId8"/>
    <p:sldId id="260" r:id="rId9"/>
    <p:sldId id="261" r:id="rId10"/>
    <p:sldId id="262" r:id="rId11"/>
    <p:sldId id="279" r:id="rId12"/>
    <p:sldId id="283" r:id="rId13"/>
    <p:sldId id="284" r:id="rId14"/>
    <p:sldId id="264" r:id="rId15"/>
    <p:sldId id="265" r:id="rId16"/>
    <p:sldId id="267" r:id="rId17"/>
    <p:sldId id="285" r:id="rId18"/>
    <p:sldId id="271" r:id="rId19"/>
    <p:sldId id="268" r:id="rId20"/>
    <p:sldId id="269" r:id="rId21"/>
    <p:sldId id="270" r:id="rId22"/>
    <p:sldId id="272" r:id="rId23"/>
    <p:sldId id="273" r:id="rId24"/>
    <p:sldId id="274" r:id="rId25"/>
    <p:sldId id="275" r:id="rId26"/>
    <p:sldId id="276" r:id="rId27"/>
    <p:sldId id="277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800B-39F7-493B-B888-D31E52CA3E52}" type="datetimeFigureOut">
              <a:rPr lang="en-GB" smtClean="0"/>
              <a:t>25/09/2012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EC20-2692-4C21-A139-1EFC6A9D3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713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800B-39F7-493B-B888-D31E52CA3E52}" type="datetimeFigureOut">
              <a:rPr lang="en-GB" smtClean="0"/>
              <a:t>25/09/2012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EC20-2692-4C21-A139-1EFC6A9D3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73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800B-39F7-493B-B888-D31E52CA3E52}" type="datetimeFigureOut">
              <a:rPr lang="en-GB" smtClean="0"/>
              <a:t>25/09/2012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EC20-2692-4C21-A139-1EFC6A9D3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50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800B-39F7-493B-B888-D31E52CA3E52}" type="datetimeFigureOut">
              <a:rPr lang="en-GB" smtClean="0"/>
              <a:t>25/09/2012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EC20-2692-4C21-A139-1EFC6A9D3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47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800B-39F7-493B-B888-D31E52CA3E52}" type="datetimeFigureOut">
              <a:rPr lang="en-GB" smtClean="0"/>
              <a:t>25/09/2012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EC20-2692-4C21-A139-1EFC6A9D3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511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800B-39F7-493B-B888-D31E52CA3E52}" type="datetimeFigureOut">
              <a:rPr lang="en-GB" smtClean="0"/>
              <a:t>25/09/2012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EC20-2692-4C21-A139-1EFC6A9D3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5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800B-39F7-493B-B888-D31E52CA3E52}" type="datetimeFigureOut">
              <a:rPr lang="en-GB" smtClean="0"/>
              <a:t>25/09/2012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EC20-2692-4C21-A139-1EFC6A9D3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18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800B-39F7-493B-B888-D31E52CA3E52}" type="datetimeFigureOut">
              <a:rPr lang="en-GB" smtClean="0"/>
              <a:t>25/09/2012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EC20-2692-4C21-A139-1EFC6A9D3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56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800B-39F7-493B-B888-D31E52CA3E52}" type="datetimeFigureOut">
              <a:rPr lang="en-GB" smtClean="0"/>
              <a:t>25/09/2012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EC20-2692-4C21-A139-1EFC6A9D3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488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800B-39F7-493B-B888-D31E52CA3E52}" type="datetimeFigureOut">
              <a:rPr lang="en-GB" smtClean="0"/>
              <a:t>25/09/2012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EC20-2692-4C21-A139-1EFC6A9D3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12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800B-39F7-493B-B888-D31E52CA3E52}" type="datetimeFigureOut">
              <a:rPr lang="en-GB" smtClean="0"/>
              <a:t>25/09/2012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EC20-2692-4C21-A139-1EFC6A9D3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21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5800B-39F7-493B-B888-D31E52CA3E52}" type="datetimeFigureOut">
              <a:rPr lang="en-GB" smtClean="0"/>
              <a:t>25/09/2012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DEC20-2692-4C21-A139-1EFC6A9D3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90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Factoring in Heritage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Challenges and Solutions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03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Library, </a:t>
            </a:r>
            <a:r>
              <a:rPr lang="en-GB" dirty="0" err="1" smtClean="0"/>
              <a:t>Ushaw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3" y="1833634"/>
            <a:ext cx="3744416" cy="49935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833634"/>
            <a:ext cx="3723878" cy="49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443711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Durham University Business School has taken up temporary residence (see pale green area).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6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of </a:t>
            </a:r>
            <a:r>
              <a:rPr lang="en-GB" dirty="0" err="1" smtClean="0"/>
              <a:t>Ushaw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Malcolm Reading Consultants have conducted a feasibility survey.</a:t>
            </a:r>
          </a:p>
          <a:p>
            <a:r>
              <a:rPr lang="en-GB" dirty="0" smtClean="0"/>
              <a:t>Current strategic vision is to use the site for a centre of Catholic scholarship, heritage, life and culture.</a:t>
            </a:r>
          </a:p>
          <a:p>
            <a:r>
              <a:rPr lang="en-GB" dirty="0" smtClean="0"/>
              <a:t>Also number of complimentary uses for wider site.</a:t>
            </a:r>
          </a:p>
          <a:p>
            <a:r>
              <a:rPr lang="en-GB" dirty="0" smtClean="0"/>
              <a:t>Future strategy based on partnership.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55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Sale of Treasures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Has become a much wider problem within the Catholic Church. </a:t>
            </a:r>
          </a:p>
          <a:p>
            <a:r>
              <a:rPr lang="en-GB" dirty="0" smtClean="0"/>
              <a:t>Increasing numbers of religious communities are selling buildings and artefacts when they disband or relocate. </a:t>
            </a:r>
          </a:p>
          <a:p>
            <a:r>
              <a:rPr lang="en-GB" dirty="0" smtClean="0"/>
              <a:t>We aim to produce guidance on ‘Hearts and Minds’ level.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83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 Augustine’s Church, Ramsgate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196752"/>
            <a:ext cx="4203398" cy="5373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4088" y="1196752"/>
            <a:ext cx="33843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err="1" smtClean="0"/>
              <a:t>Subiaco</a:t>
            </a:r>
            <a:r>
              <a:rPr lang="en-GB" dirty="0" smtClean="0"/>
              <a:t> monks at St Augustine’s Monastery, Ramsgate, moved to a smaller premises, selling off their collection of plate.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Plate to be sold on open market with no consultation with conservation experts.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Patrimony Committee’s intervention saved several key pieces of </a:t>
            </a:r>
            <a:r>
              <a:rPr lang="en-GB" dirty="0" err="1" smtClean="0"/>
              <a:t>Pugin</a:t>
            </a:r>
            <a:r>
              <a:rPr lang="en-GB" dirty="0" smtClean="0"/>
              <a:t> silver.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These were then returned to St Augustine’s Church.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980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5231" y="0"/>
            <a:ext cx="5393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6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Pugin</a:t>
            </a:r>
            <a:r>
              <a:rPr lang="en-GB" dirty="0" smtClean="0"/>
              <a:t> Monstrance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366725"/>
            <a:ext cx="3312368" cy="526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5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Poor </a:t>
            </a:r>
            <a:r>
              <a:rPr lang="en-GB" dirty="0" err="1" smtClean="0"/>
              <a:t>Clares</a:t>
            </a:r>
            <a:r>
              <a:rPr lang="en-GB" dirty="0" smtClean="0"/>
              <a:t>’ Reliquary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Poor </a:t>
            </a:r>
            <a:r>
              <a:rPr lang="en-GB" dirty="0" err="1" smtClean="0"/>
              <a:t>Clares</a:t>
            </a:r>
            <a:r>
              <a:rPr lang="en-GB" dirty="0" smtClean="0"/>
              <a:t> moved from Darlington to Hereford. Consulted the Patrimony Committee on their plate. </a:t>
            </a:r>
          </a:p>
          <a:p>
            <a:r>
              <a:rPr lang="en-GB" dirty="0" smtClean="0"/>
              <a:t>Believed to be in possession of a salt dispenser. </a:t>
            </a:r>
          </a:p>
          <a:p>
            <a:r>
              <a:rPr lang="en-GB" dirty="0" smtClean="0"/>
              <a:t>On inspection by the V&amp;A it was discovered to be a Tudor  reliquary.</a:t>
            </a:r>
          </a:p>
          <a:p>
            <a:r>
              <a:rPr lang="en-GB" dirty="0" smtClean="0"/>
              <a:t>Currently on permanent loan at the V&amp;A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29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Poor </a:t>
            </a:r>
            <a:r>
              <a:rPr lang="en-GB" dirty="0" err="1" smtClean="0"/>
              <a:t>Clares</a:t>
            </a:r>
            <a:r>
              <a:rPr lang="en-GB" dirty="0" smtClean="0"/>
              <a:t>’ Reliquary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077254"/>
            <a:ext cx="2310399" cy="5764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844824"/>
            <a:ext cx="3498097" cy="442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4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 Charles </a:t>
            </a:r>
            <a:r>
              <a:rPr lang="en-GB" dirty="0" err="1" smtClean="0"/>
              <a:t>Borromeo</a:t>
            </a:r>
            <a:r>
              <a:rPr lang="en-GB" dirty="0" smtClean="0"/>
              <a:t>, Hull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2549490"/>
            <a:ext cx="5023572" cy="37598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13407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Built by French émigré priest in 1829. Unique in that it spans the period from the Emancipation Act of 1829 to the late Victorian period.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Interior heavily influenced by Austrian Rococo.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Now in a relatively run down area of Hull.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24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Hierarchy of Catholic Church reinstated 1850. </a:t>
            </a:r>
          </a:p>
          <a:p>
            <a:r>
              <a:rPr lang="en-GB" dirty="0" smtClean="0"/>
              <a:t>Currently 22 diocese. Most recent is Wrexham, established in 1987. </a:t>
            </a:r>
            <a:endParaRPr lang="en-GB" dirty="0"/>
          </a:p>
          <a:p>
            <a:r>
              <a:rPr lang="en-GB" dirty="0" smtClean="0"/>
              <a:t>Bishops’ Conference acts as a coordinating body. Permanent assembly of Bishops and personal ordinaries who provide for the common good and address issues affecting Catholics across England and Wales.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69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472" y="0"/>
            <a:ext cx="5581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6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20" y="0"/>
            <a:ext cx="8590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9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394" y="0"/>
            <a:ext cx="4545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2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75" y="401794"/>
            <a:ext cx="9144000" cy="60811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548680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Architectural significance is vulnerable due to the poor condition of the plaster work to the external wall caused by past water ingress.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3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1" y="10974"/>
            <a:ext cx="453628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4088" y="332656"/>
            <a:ext cx="3528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priest and Historic Churches Committee for Middlesbrough are fully behind the project and have realised the problem is bigger than they are used to dealing with.</a:t>
            </a:r>
          </a:p>
          <a:p>
            <a:endParaRPr lang="en-GB" dirty="0"/>
          </a:p>
          <a:p>
            <a:r>
              <a:rPr lang="en-GB" dirty="0" smtClean="0"/>
              <a:t>A project committee has been established and is being advised on the best way forward.</a:t>
            </a:r>
          </a:p>
          <a:p>
            <a:endParaRPr lang="en-GB" dirty="0"/>
          </a:p>
          <a:p>
            <a:r>
              <a:rPr lang="en-GB" dirty="0" smtClean="0"/>
              <a:t>It is hoped that a bid can be put to HLF in March 2013.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006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0465" y="0"/>
            <a:ext cx="4563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8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5965"/>
            <a:ext cx="9144000" cy="570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2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0980"/>
            <a:ext cx="9144000" cy="545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1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Taking Stock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Commissioned by EH and dioceses. </a:t>
            </a:r>
          </a:p>
          <a:p>
            <a:r>
              <a:rPr lang="en-GB" dirty="0" smtClean="0"/>
              <a:t>An assessment of all Catholic Churches across England and Wales, paying particular attention to the architectural and historic interests of the parish.</a:t>
            </a:r>
          </a:p>
          <a:p>
            <a:r>
              <a:rPr lang="en-GB" dirty="0" smtClean="0"/>
              <a:t>Project is first step to generating increased understanding of Catholic heritage.</a:t>
            </a:r>
          </a:p>
          <a:p>
            <a:r>
              <a:rPr lang="en-GB" dirty="0" smtClean="0"/>
              <a:t>About to go online.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460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Does the Catholic Church in England and Wales have a heritage?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Catholic heritage in this country is under recognised and under-appreciated because comparatively recent.</a:t>
            </a:r>
          </a:p>
          <a:p>
            <a:r>
              <a:rPr lang="en-GB" dirty="0" smtClean="0"/>
              <a:t>Majority of churches are Victorian and C20.</a:t>
            </a:r>
          </a:p>
          <a:p>
            <a:r>
              <a:rPr lang="en-GB" dirty="0" smtClean="0"/>
              <a:t>Many have plain exteriors and occupy secondary sites.</a:t>
            </a:r>
          </a:p>
          <a:p>
            <a:r>
              <a:rPr lang="en-GB" dirty="0" smtClean="0"/>
              <a:t>Under represented in the statutory lists.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70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Impact of pastoral review.</a:t>
            </a:r>
          </a:p>
          <a:p>
            <a:r>
              <a:rPr lang="en-GB" dirty="0" smtClean="0"/>
              <a:t>Dioceses considering how best to provide for the future given pressure of a decline in mass attendance, shortage of priests and population shifts. </a:t>
            </a:r>
          </a:p>
          <a:p>
            <a:r>
              <a:rPr lang="en-GB" dirty="0" smtClean="0"/>
              <a:t>Not just churches. Also the buildings of religious communities.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37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Ushaw</a:t>
            </a:r>
            <a:r>
              <a:rPr lang="en-GB" dirty="0" smtClean="0"/>
              <a:t> College, Co. Durham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628800"/>
            <a:ext cx="3701955" cy="471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3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620688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350 acre site.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In its heyday it was a totally self sufficient site, with 200 </a:t>
            </a:r>
            <a:r>
              <a:rPr lang="en-GB" dirty="0" err="1" smtClean="0">
                <a:solidFill>
                  <a:schemeClr val="bg1"/>
                </a:solidFill>
              </a:rPr>
              <a:t>ordinands</a:t>
            </a:r>
            <a:r>
              <a:rPr lang="en-GB" dirty="0" smtClean="0">
                <a:solidFill>
                  <a:schemeClr val="bg1"/>
                </a:solidFill>
              </a:rPr>
              <a:t> and an ancillary school. This was reduced to just 15 </a:t>
            </a:r>
            <a:r>
              <a:rPr lang="en-GB" dirty="0" err="1" smtClean="0">
                <a:solidFill>
                  <a:schemeClr val="bg1"/>
                </a:solidFill>
              </a:rPr>
              <a:t>ordinands</a:t>
            </a:r>
            <a:r>
              <a:rPr lang="en-GB" dirty="0" smtClean="0">
                <a:solidFill>
                  <a:schemeClr val="bg1"/>
                </a:solidFill>
              </a:rPr>
              <a:t> in 2011. The school closed in 1970.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6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769" y="0"/>
            <a:ext cx="540246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4581128"/>
            <a:ext cx="518457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err="1">
                <a:solidFill>
                  <a:schemeClr val="bg1"/>
                </a:solidFill>
              </a:rPr>
              <a:t>Ushaw</a:t>
            </a:r>
            <a:r>
              <a:rPr lang="en-GB" sz="1600" dirty="0">
                <a:solidFill>
                  <a:schemeClr val="bg1"/>
                </a:solidFill>
              </a:rPr>
              <a:t> comprises an exceptional collection of buildings, many individually listed.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Collections are of recognised international significance.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Library and chapel are Grade II*.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Many of the buildings are by eminent Catholic architects: AWN </a:t>
            </a:r>
            <a:r>
              <a:rPr lang="en-GB" sz="1600" dirty="0" err="1">
                <a:solidFill>
                  <a:schemeClr val="bg1"/>
                </a:solidFill>
              </a:rPr>
              <a:t>Pugin</a:t>
            </a:r>
            <a:r>
              <a:rPr lang="en-GB" sz="1600" dirty="0">
                <a:solidFill>
                  <a:schemeClr val="bg1"/>
                </a:solidFill>
              </a:rPr>
              <a:t>, EW </a:t>
            </a:r>
            <a:r>
              <a:rPr lang="en-GB" sz="1600" dirty="0" err="1">
                <a:solidFill>
                  <a:schemeClr val="bg1"/>
                </a:solidFill>
              </a:rPr>
              <a:t>Pugin</a:t>
            </a:r>
            <a:r>
              <a:rPr lang="en-GB" sz="1600" dirty="0">
                <a:solidFill>
                  <a:schemeClr val="bg1"/>
                </a:solidFill>
              </a:rPr>
              <a:t>, PP </a:t>
            </a:r>
            <a:r>
              <a:rPr lang="en-GB" sz="1600" dirty="0" err="1">
                <a:solidFill>
                  <a:schemeClr val="bg1"/>
                </a:solidFill>
              </a:rPr>
              <a:t>Pugin</a:t>
            </a:r>
            <a:r>
              <a:rPr lang="en-GB" sz="1600" dirty="0">
                <a:solidFill>
                  <a:schemeClr val="bg1"/>
                </a:solidFill>
              </a:rPr>
              <a:t>, Dunn and Hansom.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Listings are currently being reviewed.</a:t>
            </a:r>
          </a:p>
          <a:p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6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 Cuthbert’s Chapel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196752"/>
            <a:ext cx="4355980" cy="553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16632"/>
            <a:ext cx="8280920" cy="656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4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663</Words>
  <Application>Microsoft Office PowerPoint</Application>
  <PresentationFormat>On-screen Show (4:3)</PresentationFormat>
  <Paragraphs>63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Factoring in Heritage</vt:lpstr>
      <vt:lpstr>Background </vt:lpstr>
      <vt:lpstr>Does the Catholic Church in England and Wales have a heritage?</vt:lpstr>
      <vt:lpstr>Challenges</vt:lpstr>
      <vt:lpstr>Ushaw College, Co. Durham</vt:lpstr>
      <vt:lpstr>PowerPoint Presentation</vt:lpstr>
      <vt:lpstr>PowerPoint Presentation</vt:lpstr>
      <vt:lpstr>St Cuthbert’s Chapel</vt:lpstr>
      <vt:lpstr>PowerPoint Presentation</vt:lpstr>
      <vt:lpstr>The Library, Ushaw</vt:lpstr>
      <vt:lpstr>PowerPoint Presentation</vt:lpstr>
      <vt:lpstr>Future of Ushaw</vt:lpstr>
      <vt:lpstr>Sale of Treasures</vt:lpstr>
      <vt:lpstr>St Augustine’s Church, Ramsgate</vt:lpstr>
      <vt:lpstr>PowerPoint Presentation</vt:lpstr>
      <vt:lpstr>Pugin Monstrance</vt:lpstr>
      <vt:lpstr>Poor Clares’ Reliquary</vt:lpstr>
      <vt:lpstr>Poor Clares’ Reliquary</vt:lpstr>
      <vt:lpstr>St Charles Borromeo, Hull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Taking Stock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Factoring in Heritage</dc:title>
  <dc:creator>Matilda Harden</dc:creator>
  <cp:lastModifiedBy>Matilda Harden</cp:lastModifiedBy>
  <cp:revision>15</cp:revision>
  <dcterms:created xsi:type="dcterms:W3CDTF">2012-09-11T10:08:25Z</dcterms:created>
  <dcterms:modified xsi:type="dcterms:W3CDTF">2012-09-25T15:07:14Z</dcterms:modified>
</cp:coreProperties>
</file>