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5" r:id="rId1"/>
    <p:sldMasterId id="2147483728" r:id="rId2"/>
    <p:sldMasterId id="2147483729" r:id="rId3"/>
    <p:sldMasterId id="2147483823" r:id="rId4"/>
  </p:sldMasterIdLst>
  <p:notesMasterIdLst>
    <p:notesMasterId r:id="rId49"/>
  </p:notesMasterIdLst>
  <p:sldIdLst>
    <p:sldId id="470" r:id="rId5"/>
    <p:sldId id="611" r:id="rId6"/>
    <p:sldId id="613" r:id="rId7"/>
    <p:sldId id="688" r:id="rId8"/>
    <p:sldId id="638" r:id="rId9"/>
    <p:sldId id="502" r:id="rId10"/>
    <p:sldId id="619" r:id="rId11"/>
    <p:sldId id="618" r:id="rId12"/>
    <p:sldId id="643" r:id="rId13"/>
    <p:sldId id="673" r:id="rId14"/>
    <p:sldId id="645" r:id="rId15"/>
    <p:sldId id="625" r:id="rId16"/>
    <p:sldId id="624" r:id="rId17"/>
    <p:sldId id="674" r:id="rId18"/>
    <p:sldId id="622" r:id="rId19"/>
    <p:sldId id="623" r:id="rId20"/>
    <p:sldId id="681" r:id="rId21"/>
    <p:sldId id="633" r:id="rId22"/>
    <p:sldId id="649" r:id="rId23"/>
    <p:sldId id="651" r:id="rId24"/>
    <p:sldId id="650" r:id="rId25"/>
    <p:sldId id="652" r:id="rId26"/>
    <p:sldId id="676" r:id="rId27"/>
    <p:sldId id="677" r:id="rId28"/>
    <p:sldId id="629" r:id="rId29"/>
    <p:sldId id="653" r:id="rId30"/>
    <p:sldId id="654" r:id="rId31"/>
    <p:sldId id="655" r:id="rId32"/>
    <p:sldId id="678" r:id="rId33"/>
    <p:sldId id="679" r:id="rId34"/>
    <p:sldId id="682" r:id="rId35"/>
    <p:sldId id="634" r:id="rId36"/>
    <p:sldId id="659" r:id="rId37"/>
    <p:sldId id="661" r:id="rId38"/>
    <p:sldId id="664" r:id="rId39"/>
    <p:sldId id="665" r:id="rId40"/>
    <p:sldId id="636" r:id="rId41"/>
    <p:sldId id="683" r:id="rId42"/>
    <p:sldId id="658" r:id="rId43"/>
    <p:sldId id="669" r:id="rId44"/>
    <p:sldId id="668" r:id="rId45"/>
    <p:sldId id="670" r:id="rId46"/>
    <p:sldId id="671" r:id="rId47"/>
    <p:sldId id="672" r:id="rId48"/>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008080"/>
    <a:srgbClr val="586D77"/>
    <a:srgbClr val="C6D9F1"/>
    <a:srgbClr val="3760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97EB7D-86E2-4990-B8DD-A18BC872735F}">
  <a:tblStyle styleId="{B997EB7D-86E2-4990-B8DD-A18BC872735F}" styleName="Table_0">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inimized">
    <p:restoredLeft sz="0" autoAdjust="0"/>
    <p:restoredTop sz="0" autoAdjust="0"/>
  </p:normalViewPr>
  <p:slideViewPr>
    <p:cSldViewPr snapToGrid="0" snapToObjects="1">
      <p:cViewPr varScale="1">
        <p:scale>
          <a:sx n="25" d="100"/>
          <a:sy n="25" d="100"/>
        </p:scale>
        <p:origin x="2364" y="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869453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0" name="Shape 6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ct val="25000"/>
              <a:buFont typeface="Calibri"/>
              <a:buNone/>
              <a:tabLst/>
              <a:defRPr/>
            </a:pPr>
            <a:endParaRPr lang="en-US" sz="1100" b="1"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7F7F7F"/>
              </a:buClr>
              <a:buSzPct val="25000"/>
              <a:buFont typeface="Calibri"/>
              <a:buNone/>
            </a:pPr>
            <a:endParaRPr lang="en-US" sz="1100" b="1"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7F7F7F"/>
              </a:buClr>
              <a:buSzPct val="25000"/>
              <a:buFont typeface="Calibri"/>
              <a:buNone/>
            </a:pPr>
            <a:endParaRPr lang="en-US" sz="1100" b="1"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7F7F7F"/>
              </a:buClr>
              <a:buSzPct val="25000"/>
              <a:buFont typeface="Calibri"/>
              <a:buNone/>
            </a:pPr>
            <a:endParaRPr lang="en-US" sz="11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7F7F7F"/>
              </a:buClr>
              <a:buSzPct val="25000"/>
              <a:buFont typeface="Calibri"/>
              <a:buNone/>
            </a:pPr>
            <a:endParaRPr lang="en-US" sz="1100" b="0" i="1"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3646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Tx/>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Tx/>
              <a:buNone/>
              <a:tabLst/>
              <a:defRPr/>
            </a:pPr>
            <a:endParaRPr lang="en-GB"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Tx/>
              <a:buNone/>
              <a:tabLst/>
              <a:defRPr/>
            </a:pPr>
            <a:endParaRPr lang="en-GB"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Tx/>
              <a:buNone/>
              <a:tabLst/>
              <a:defRPr/>
            </a:pPr>
            <a:endParaRPr lang="en-GB"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7F7F7F"/>
              </a:buClr>
              <a:buFontTx/>
              <a:buNone/>
            </a:pPr>
            <a:r>
              <a:rPr lang="en-GB" sz="1200" b="0" i="0" u="none" strike="noStrike" cap="none" baseline="0"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rgbClr val="7F7F7F"/>
              </a:buClr>
              <a:buFontTx/>
              <a:buNone/>
            </a:pPr>
            <a:endParaRPr lang="en-GB"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7F7F7F"/>
              </a:buClr>
              <a:buFontTx/>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7F7F7F"/>
              </a:buClr>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lvl="0" indent="0">
              <a:buNone/>
            </a:pPr>
            <a:r>
              <a:rPr lang="en-GB" sz="1100" dirty="0">
                <a:solidFill>
                  <a:srgbClr val="7F7F7F"/>
                </a:solidFill>
              </a:rPr>
              <a:t>These stories are</a:t>
            </a:r>
            <a:r>
              <a:rPr lang="en-GB" sz="1100" baseline="0" dirty="0">
                <a:solidFill>
                  <a:srgbClr val="7F7F7F"/>
                </a:solidFill>
              </a:rPr>
              <a:t> derived from a research project, entitled EDP, that has the objective to explore and evaluate approaches that would help groups to engage in the design and adaption of their building</a:t>
            </a:r>
            <a:endParaRPr lang="en-GB" sz="1100" dirty="0">
              <a:solidFill>
                <a:srgbClr val="7F7F7F"/>
              </a:solidFill>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AAD62B5A-04C5-1F48-94CE-66DDFDF0B813}" type="slidenum">
              <a:rPr lang="en-US" smtClean="0"/>
              <a:t>2</a:t>
            </a:fld>
            <a:endParaRPr lang="en-US"/>
          </a:p>
        </p:txBody>
      </p:sp>
    </p:spTree>
    <p:extLst>
      <p:ext uri="{BB962C8B-B14F-4D97-AF65-F5344CB8AC3E}">
        <p14:creationId xmlns:p14="http://schemas.microsoft.com/office/powerpoint/2010/main" val="1975413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Tx/>
              <a:buNone/>
            </a:pPr>
            <a:r>
              <a:rPr lang="en-GB" sz="1200" b="0" i="0" u="none" strike="noStrike" cap="none" baseline="0" dirty="0">
                <a:solidFill>
                  <a:schemeClr val="dk1"/>
                </a:solidFill>
                <a:latin typeface="Calibri"/>
                <a:ea typeface="Calibri"/>
                <a:cs typeface="Calibri"/>
                <a:sym typeface="Calibri"/>
              </a:rPr>
              <a:t>But one of their key obstacles… </a:t>
            </a: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Tx/>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Tx/>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Tx/>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sz="1100" dirty="0">
              <a:solidFill>
                <a:srgbClr val="376092"/>
              </a:solidFill>
            </a:endParaRPr>
          </a:p>
          <a:p>
            <a:endParaRPr lang="en-US" sz="1100" b="0"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AAD62B5A-04C5-1F48-94CE-66DDFDF0B813}" type="slidenum">
              <a:rPr lang="en-US" smtClean="0"/>
              <a:t>3</a:t>
            </a:fld>
            <a:endParaRPr lang="en-US"/>
          </a:p>
        </p:txBody>
      </p:sp>
    </p:spTree>
    <p:extLst>
      <p:ext uri="{BB962C8B-B14F-4D97-AF65-F5344CB8AC3E}">
        <p14:creationId xmlns:p14="http://schemas.microsoft.com/office/powerpoint/2010/main" val="1975413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100"/>
              <a:buFont typeface="Calibri"/>
              <a:buNone/>
            </a:pPr>
            <a:endParaRPr dirty="0"/>
          </a:p>
        </p:txBody>
      </p:sp>
      <p:sp>
        <p:nvSpPr>
          <p:cNvPr id="334" name="Google Shape;334;p12:notes"/>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a:buClr>
                <a:prstClr val="black"/>
              </a:buClr>
              <a:buSzPts val="1200"/>
              <a:buFont typeface="Calibri"/>
              <a:buNone/>
            </a:pPr>
            <a:fld id="{00000000-1234-1234-1234-123412341234}" type="slidenum">
              <a:rPr lang="en-GB">
                <a:solidFill>
                  <a:prstClr val="black"/>
                </a:solidFill>
                <a:latin typeface="Calibri"/>
                <a:ea typeface="Calibri"/>
                <a:cs typeface="Calibri"/>
                <a:sym typeface="Calibri"/>
              </a:rPr>
              <a:pPr>
                <a:buClr>
                  <a:prstClr val="black"/>
                </a:buClr>
                <a:buSzPts val="1200"/>
                <a:buFont typeface="Calibri"/>
                <a:buNone/>
              </a:pPr>
              <a:t>37</a:t>
            </a:fld>
            <a:endParaRPr>
              <a:solidFill>
                <a:prstClr val="black"/>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471" y="4343508"/>
            <a:ext cx="5487057" cy="411501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dirty="0"/>
          </a:p>
        </p:txBody>
      </p:sp>
      <p:sp>
        <p:nvSpPr>
          <p:cNvPr id="105" name="Shape 105"/>
          <p:cNvSpPr txBox="1">
            <a:spLocks noGrp="1"/>
          </p:cNvSpPr>
          <p:nvPr>
            <p:ph type="sldNum" idx="12"/>
          </p:nvPr>
        </p:nvSpPr>
        <p:spPr>
          <a:xfrm>
            <a:off x="3884701" y="8684877"/>
            <a:ext cx="2972201" cy="456985"/>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a:solidFill>
                  <a:schemeClr val="dk1"/>
                </a:solidFill>
                <a:latin typeface="Calibri"/>
                <a:ea typeface="Calibri"/>
                <a:cs typeface="Calibri"/>
                <a:sym typeface="Calibri"/>
              </a:rPr>
              <a:t>4</a:t>
            </a:fld>
            <a:endParaRPr lang="en-GB"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100"/>
              <a:buFont typeface="Calibri"/>
              <a:buNone/>
            </a:pPr>
            <a:endParaRPr dirty="0"/>
          </a:p>
        </p:txBody>
      </p:sp>
      <p:sp>
        <p:nvSpPr>
          <p:cNvPr id="334" name="Google Shape;334;p12:notes"/>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a:buClr>
                <a:prstClr val="black"/>
              </a:buClr>
              <a:buSzPts val="1200"/>
              <a:buFont typeface="Calibri"/>
              <a:buNone/>
            </a:pPr>
            <a:fld id="{00000000-1234-1234-1234-123412341234}" type="slidenum">
              <a:rPr lang="en-GB">
                <a:solidFill>
                  <a:prstClr val="black"/>
                </a:solidFill>
                <a:latin typeface="Calibri"/>
                <a:ea typeface="Calibri"/>
                <a:cs typeface="Calibri"/>
                <a:sym typeface="Calibri"/>
              </a:rPr>
              <a:pPr>
                <a:buClr>
                  <a:prstClr val="black"/>
                </a:buClr>
                <a:buSzPts val="1200"/>
                <a:buFont typeface="Calibri"/>
                <a:buNone/>
              </a:pPr>
              <a:t>44</a:t>
            </a:fld>
            <a:endParaRPr>
              <a:solidFill>
                <a:prstClr val="black"/>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buNone/>
            </a:pPr>
            <a:endParaRPr lang="en-GB" sz="1200" b="1"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7F7F7F"/>
              </a:buClr>
              <a:buSzPct val="25000"/>
              <a:buFont typeface="Calibri"/>
              <a:buNone/>
            </a:pPr>
            <a:r>
              <a:rPr lang="en-GB" sz="1200" b="1" i="0" u="none" strike="noStrike" cap="none" baseline="0" dirty="0">
                <a:solidFill>
                  <a:schemeClr val="dk1"/>
                </a:solidFill>
                <a:latin typeface="Calibri"/>
                <a:ea typeface="Calibri"/>
                <a:cs typeface="Calibri"/>
                <a:sym typeface="Calibri"/>
              </a:rPr>
              <a:t> </a:t>
            </a:r>
            <a:r>
              <a:rPr lang="en-GB" sz="1200" b="0" i="0" u="none" strike="noStrike" cap="none" baseline="0" dirty="0">
                <a:solidFill>
                  <a:schemeClr val="dk1"/>
                </a:solidFill>
                <a:latin typeface="Calibri"/>
                <a:ea typeface="Calibri"/>
                <a:cs typeface="Calibri"/>
                <a:sym typeface="Calibri"/>
              </a:rPr>
              <a:t> </a:t>
            </a:r>
          </a:p>
          <a:p>
            <a:pPr marL="158750" indent="0">
              <a:buNone/>
            </a:pPr>
            <a:endParaRPr lang="en-GB" sz="1200" b="0" i="0" u="none" strike="noStrike" cap="none" baseline="0" dirty="0">
              <a:solidFill>
                <a:schemeClr val="dk1"/>
              </a:solidFill>
              <a:latin typeface="Calibri"/>
              <a:ea typeface="Calibri"/>
              <a:cs typeface="Calibri"/>
              <a:sym typeface="Calibri"/>
            </a:endParaRPr>
          </a:p>
          <a:p>
            <a:pPr marL="158750" indent="0">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279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1100"/>
              <a:buFont typeface="Calibri"/>
              <a:buNone/>
            </a:pPr>
            <a:endParaRPr dirty="0"/>
          </a:p>
        </p:txBody>
      </p:sp>
      <p:sp>
        <p:nvSpPr>
          <p:cNvPr id="334" name="Google Shape;334;p12:notes"/>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GB"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1" dirty="0">
              <a:solidFill>
                <a:srgbClr val="008080"/>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100"/>
              <a:buFont typeface="Arial"/>
              <a:buNone/>
              <a:tabLst/>
              <a:defRPr/>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Tx/>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Shape 62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FontTx/>
              <a:buNone/>
            </a:pPr>
            <a:endParaRPr lang="en-GB" sz="1200" b="0" i="0" u="none" strike="noStrike" cap="none" baseline="0" dirty="0">
              <a:solidFill>
                <a:schemeClr val="dk1"/>
              </a:solidFill>
              <a:latin typeface="Calibri"/>
              <a:ea typeface="Calibri"/>
              <a:cs typeface="Calibri"/>
              <a:sym typeface="Calibri"/>
            </a:endParaRPr>
          </a:p>
        </p:txBody>
      </p:sp>
      <p:sp>
        <p:nvSpPr>
          <p:cNvPr id="627" name="Shape 627"/>
          <p:cNvSpPr txBox="1">
            <a:spLocks noGrp="1"/>
          </p:cNvSpPr>
          <p:nvPr>
            <p:ph type="sldNum" idx="12"/>
          </p:nvPr>
        </p:nvSpPr>
        <p:spPr>
          <a:xfrm>
            <a:off x="2683756" y="11683050"/>
            <a:ext cx="2053200" cy="615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29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Shape 205"/>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2867800"/>
            <a:ext cx="8520600" cy="1122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3600"/>
              <a:buFont typeface="Arial"/>
              <a:buNone/>
              <a:defRPr sz="3600">
                <a:solidFill>
                  <a:schemeClr val="dk1"/>
                </a:solidFill>
              </a:defRPr>
            </a:lvl2pPr>
            <a:lvl3pPr lvl="2" algn="ctr">
              <a:spcBef>
                <a:spcPts val="0"/>
              </a:spcBef>
              <a:spcAft>
                <a:spcPts val="0"/>
              </a:spcAft>
              <a:buClr>
                <a:schemeClr val="dk1"/>
              </a:buClr>
              <a:buSzPts val="3600"/>
              <a:buFont typeface="Arial"/>
              <a:buNone/>
              <a:defRPr sz="3600">
                <a:solidFill>
                  <a:schemeClr val="dk1"/>
                </a:solidFill>
              </a:defRPr>
            </a:lvl3pPr>
            <a:lvl4pPr lvl="3" algn="ctr">
              <a:spcBef>
                <a:spcPts val="0"/>
              </a:spcBef>
              <a:spcAft>
                <a:spcPts val="0"/>
              </a:spcAft>
              <a:buClr>
                <a:schemeClr val="dk1"/>
              </a:buClr>
              <a:buSzPts val="3600"/>
              <a:buFont typeface="Arial"/>
              <a:buNone/>
              <a:defRPr sz="3600">
                <a:solidFill>
                  <a:schemeClr val="dk1"/>
                </a:solidFill>
              </a:defRPr>
            </a:lvl4pPr>
            <a:lvl5pPr lvl="4" algn="ctr">
              <a:spcBef>
                <a:spcPts val="0"/>
              </a:spcBef>
              <a:spcAft>
                <a:spcPts val="0"/>
              </a:spcAft>
              <a:buClr>
                <a:schemeClr val="dk1"/>
              </a:buClr>
              <a:buSzPts val="3600"/>
              <a:buFont typeface="Arial"/>
              <a:buNone/>
              <a:defRPr sz="3600">
                <a:solidFill>
                  <a:schemeClr val="dk1"/>
                </a:solidFill>
              </a:defRPr>
            </a:lvl5pPr>
            <a:lvl6pPr lvl="5" algn="ctr">
              <a:spcBef>
                <a:spcPts val="0"/>
              </a:spcBef>
              <a:spcAft>
                <a:spcPts val="0"/>
              </a:spcAft>
              <a:buClr>
                <a:schemeClr val="dk1"/>
              </a:buClr>
              <a:buSzPts val="3600"/>
              <a:buFont typeface="Arial"/>
              <a:buNone/>
              <a:defRPr sz="3600">
                <a:solidFill>
                  <a:schemeClr val="dk1"/>
                </a:solidFill>
              </a:defRPr>
            </a:lvl6pPr>
            <a:lvl7pPr lvl="6" algn="ctr">
              <a:spcBef>
                <a:spcPts val="0"/>
              </a:spcBef>
              <a:spcAft>
                <a:spcPts val="0"/>
              </a:spcAft>
              <a:buClr>
                <a:schemeClr val="dk1"/>
              </a:buClr>
              <a:buSzPts val="3600"/>
              <a:buFont typeface="Arial"/>
              <a:buNone/>
              <a:defRPr sz="3600">
                <a:solidFill>
                  <a:schemeClr val="dk1"/>
                </a:solidFill>
              </a:defRPr>
            </a:lvl7pPr>
            <a:lvl8pPr lvl="7" algn="ctr">
              <a:spcBef>
                <a:spcPts val="0"/>
              </a:spcBef>
              <a:spcAft>
                <a:spcPts val="0"/>
              </a:spcAft>
              <a:buClr>
                <a:schemeClr val="dk1"/>
              </a:buClr>
              <a:buSzPts val="3600"/>
              <a:buFont typeface="Arial"/>
              <a:buNone/>
              <a:defRPr sz="3600">
                <a:solidFill>
                  <a:schemeClr val="dk1"/>
                </a:solidFill>
              </a:defRPr>
            </a:lvl8pPr>
            <a:lvl9pPr lvl="8" algn="ctr">
              <a:spcBef>
                <a:spcPts val="0"/>
              </a:spcBef>
              <a:spcAft>
                <a:spcPts val="0"/>
              </a:spcAft>
              <a:buClr>
                <a:schemeClr val="dk1"/>
              </a:buClr>
              <a:buSzPts val="3600"/>
              <a:buFont typeface="Arial"/>
              <a:buNone/>
              <a:defRPr sz="3600">
                <a:solidFill>
                  <a:schemeClr val="dk1"/>
                </a:solidFill>
              </a:defRPr>
            </a:lvl9pPr>
          </a:lstStyle>
          <a:p>
            <a:endParaRPr/>
          </a:p>
        </p:txBody>
      </p:sp>
      <p:sp>
        <p:nvSpPr>
          <p:cNvPr id="216" name="Shape 216"/>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19" name="Shape 219"/>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220" name="Shape 220"/>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221" name="Shape 221"/>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24" name="Shape 224"/>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400"/>
              <a:buFont typeface="Arial"/>
              <a:buNone/>
              <a:defRPr sz="2400">
                <a:solidFill>
                  <a:schemeClr val="dk1"/>
                </a:solidFill>
              </a:defRPr>
            </a:lvl2pPr>
            <a:lvl3pPr lvl="2">
              <a:spcBef>
                <a:spcPts val="0"/>
              </a:spcBef>
              <a:spcAft>
                <a:spcPts val="0"/>
              </a:spcAft>
              <a:buClr>
                <a:schemeClr val="dk1"/>
              </a:buClr>
              <a:buSzPts val="2400"/>
              <a:buFont typeface="Arial"/>
              <a:buNone/>
              <a:defRPr sz="2400">
                <a:solidFill>
                  <a:schemeClr val="dk1"/>
                </a:solidFill>
              </a:defRPr>
            </a:lvl3pPr>
            <a:lvl4pPr lvl="3">
              <a:spcBef>
                <a:spcPts val="0"/>
              </a:spcBef>
              <a:spcAft>
                <a:spcPts val="0"/>
              </a:spcAft>
              <a:buClr>
                <a:schemeClr val="dk1"/>
              </a:buClr>
              <a:buSzPts val="2400"/>
              <a:buFont typeface="Arial"/>
              <a:buNone/>
              <a:defRPr sz="2400">
                <a:solidFill>
                  <a:schemeClr val="dk1"/>
                </a:solidFill>
              </a:defRPr>
            </a:lvl4pPr>
            <a:lvl5pPr lvl="4">
              <a:spcBef>
                <a:spcPts val="0"/>
              </a:spcBef>
              <a:spcAft>
                <a:spcPts val="0"/>
              </a:spcAft>
              <a:buClr>
                <a:schemeClr val="dk1"/>
              </a:buClr>
              <a:buSzPts val="2400"/>
              <a:buFont typeface="Arial"/>
              <a:buNone/>
              <a:defRPr sz="2400">
                <a:solidFill>
                  <a:schemeClr val="dk1"/>
                </a:solidFill>
              </a:defRPr>
            </a:lvl5pPr>
            <a:lvl6pPr lvl="5">
              <a:spcBef>
                <a:spcPts val="0"/>
              </a:spcBef>
              <a:spcAft>
                <a:spcPts val="0"/>
              </a:spcAft>
              <a:buClr>
                <a:schemeClr val="dk1"/>
              </a:buClr>
              <a:buSzPts val="2400"/>
              <a:buFont typeface="Arial"/>
              <a:buNone/>
              <a:defRPr sz="2400">
                <a:solidFill>
                  <a:schemeClr val="dk1"/>
                </a:solidFill>
              </a:defRPr>
            </a:lvl6pPr>
            <a:lvl7pPr lvl="6">
              <a:spcBef>
                <a:spcPts val="0"/>
              </a:spcBef>
              <a:spcAft>
                <a:spcPts val="0"/>
              </a:spcAft>
              <a:buClr>
                <a:schemeClr val="dk1"/>
              </a:buClr>
              <a:buSzPts val="2400"/>
              <a:buFont typeface="Arial"/>
              <a:buNone/>
              <a:defRPr sz="2400">
                <a:solidFill>
                  <a:schemeClr val="dk1"/>
                </a:solidFill>
              </a:defRPr>
            </a:lvl7pPr>
            <a:lvl8pPr lvl="7">
              <a:spcBef>
                <a:spcPts val="0"/>
              </a:spcBef>
              <a:spcAft>
                <a:spcPts val="0"/>
              </a:spcAft>
              <a:buClr>
                <a:schemeClr val="dk1"/>
              </a:buClr>
              <a:buSzPts val="2400"/>
              <a:buFont typeface="Arial"/>
              <a:buNone/>
              <a:defRPr sz="2400">
                <a:solidFill>
                  <a:schemeClr val="dk1"/>
                </a:solidFill>
              </a:defRPr>
            </a:lvl8pPr>
            <a:lvl9pPr lvl="8">
              <a:spcBef>
                <a:spcPts val="0"/>
              </a:spcBef>
              <a:spcAft>
                <a:spcPts val="0"/>
              </a:spcAft>
              <a:buClr>
                <a:schemeClr val="dk1"/>
              </a:buClr>
              <a:buSzPts val="2400"/>
              <a:buFont typeface="Arial"/>
              <a:buNone/>
              <a:defRPr sz="2400">
                <a:solidFill>
                  <a:schemeClr val="dk1"/>
                </a:solidFill>
              </a:defRPr>
            </a:lvl9pPr>
          </a:lstStyle>
          <a:p>
            <a:endParaRPr/>
          </a:p>
        </p:txBody>
      </p:sp>
      <p:sp>
        <p:nvSpPr>
          <p:cNvPr id="227" name="Shape 227"/>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228" name="Shape 228"/>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90250" y="600200"/>
            <a:ext cx="6367800" cy="54544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4800"/>
              <a:buFont typeface="Arial"/>
              <a:buNone/>
              <a:defRPr sz="4800">
                <a:solidFill>
                  <a:schemeClr val="dk1"/>
                </a:solidFill>
              </a:defRPr>
            </a:lvl2pPr>
            <a:lvl3pPr lvl="2">
              <a:spcBef>
                <a:spcPts val="0"/>
              </a:spcBef>
              <a:spcAft>
                <a:spcPts val="0"/>
              </a:spcAft>
              <a:buClr>
                <a:schemeClr val="dk1"/>
              </a:buClr>
              <a:buSzPts val="4800"/>
              <a:buFont typeface="Arial"/>
              <a:buNone/>
              <a:defRPr sz="4800">
                <a:solidFill>
                  <a:schemeClr val="dk1"/>
                </a:solidFill>
              </a:defRPr>
            </a:lvl3pPr>
            <a:lvl4pPr lvl="3">
              <a:spcBef>
                <a:spcPts val="0"/>
              </a:spcBef>
              <a:spcAft>
                <a:spcPts val="0"/>
              </a:spcAft>
              <a:buClr>
                <a:schemeClr val="dk1"/>
              </a:buClr>
              <a:buSzPts val="4800"/>
              <a:buFont typeface="Arial"/>
              <a:buNone/>
              <a:defRPr sz="4800">
                <a:solidFill>
                  <a:schemeClr val="dk1"/>
                </a:solidFill>
              </a:defRPr>
            </a:lvl4pPr>
            <a:lvl5pPr lvl="4">
              <a:spcBef>
                <a:spcPts val="0"/>
              </a:spcBef>
              <a:spcAft>
                <a:spcPts val="0"/>
              </a:spcAft>
              <a:buClr>
                <a:schemeClr val="dk1"/>
              </a:buClr>
              <a:buSzPts val="4800"/>
              <a:buFont typeface="Arial"/>
              <a:buNone/>
              <a:defRPr sz="4800">
                <a:solidFill>
                  <a:schemeClr val="dk1"/>
                </a:solidFill>
              </a:defRPr>
            </a:lvl5pPr>
            <a:lvl6pPr lvl="5">
              <a:spcBef>
                <a:spcPts val="0"/>
              </a:spcBef>
              <a:spcAft>
                <a:spcPts val="0"/>
              </a:spcAft>
              <a:buClr>
                <a:schemeClr val="dk1"/>
              </a:buClr>
              <a:buSzPts val="4800"/>
              <a:buFont typeface="Arial"/>
              <a:buNone/>
              <a:defRPr sz="4800">
                <a:solidFill>
                  <a:schemeClr val="dk1"/>
                </a:solidFill>
              </a:defRPr>
            </a:lvl6pPr>
            <a:lvl7pPr lvl="6">
              <a:spcBef>
                <a:spcPts val="0"/>
              </a:spcBef>
              <a:spcAft>
                <a:spcPts val="0"/>
              </a:spcAft>
              <a:buClr>
                <a:schemeClr val="dk1"/>
              </a:buClr>
              <a:buSzPts val="4800"/>
              <a:buFont typeface="Arial"/>
              <a:buNone/>
              <a:defRPr sz="4800">
                <a:solidFill>
                  <a:schemeClr val="dk1"/>
                </a:solidFill>
              </a:defRPr>
            </a:lvl7pPr>
            <a:lvl8pPr lvl="7">
              <a:spcBef>
                <a:spcPts val="0"/>
              </a:spcBef>
              <a:spcAft>
                <a:spcPts val="0"/>
              </a:spcAft>
              <a:buClr>
                <a:schemeClr val="dk1"/>
              </a:buClr>
              <a:buSzPts val="4800"/>
              <a:buFont typeface="Arial"/>
              <a:buNone/>
              <a:defRPr sz="4800">
                <a:solidFill>
                  <a:schemeClr val="dk1"/>
                </a:solidFill>
              </a:defRPr>
            </a:lvl8pPr>
            <a:lvl9pPr lvl="8">
              <a:spcBef>
                <a:spcPts val="0"/>
              </a:spcBef>
              <a:spcAft>
                <a:spcPts val="0"/>
              </a:spcAft>
              <a:buClr>
                <a:schemeClr val="dk1"/>
              </a:buClr>
              <a:buSzPts val="4800"/>
              <a:buFont typeface="Arial"/>
              <a:buNone/>
              <a:defRPr sz="4800">
                <a:solidFill>
                  <a:schemeClr val="dk1"/>
                </a:solidFill>
              </a:defRPr>
            </a:lvl9pPr>
          </a:lstStyle>
          <a:p>
            <a:endParaRPr/>
          </a:p>
        </p:txBody>
      </p:sp>
      <p:sp>
        <p:nvSpPr>
          <p:cNvPr id="231" name="Shape 231"/>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2"/>
        <p:cNvGrpSpPr/>
        <p:nvPr/>
      </p:nvGrpSpPr>
      <p:grpSpPr>
        <a:xfrm>
          <a:off x="0" y="0"/>
          <a:ext cx="0" cy="0"/>
          <a:chOff x="0" y="0"/>
          <a:chExt cx="0" cy="0"/>
        </a:xfrm>
      </p:grpSpPr>
      <p:sp>
        <p:nvSpPr>
          <p:cNvPr id="233" name="Shape 233"/>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Shape 234"/>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4200"/>
              <a:buFont typeface="Arial"/>
              <a:buNone/>
              <a:defRPr sz="4200">
                <a:solidFill>
                  <a:schemeClr val="dk1"/>
                </a:solidFill>
              </a:defRPr>
            </a:lvl2pPr>
            <a:lvl3pPr lvl="2" algn="ctr">
              <a:spcBef>
                <a:spcPts val="0"/>
              </a:spcBef>
              <a:spcAft>
                <a:spcPts val="0"/>
              </a:spcAft>
              <a:buClr>
                <a:schemeClr val="dk1"/>
              </a:buClr>
              <a:buSzPts val="4200"/>
              <a:buFont typeface="Arial"/>
              <a:buNone/>
              <a:defRPr sz="4200">
                <a:solidFill>
                  <a:schemeClr val="dk1"/>
                </a:solidFill>
              </a:defRPr>
            </a:lvl3pPr>
            <a:lvl4pPr lvl="3" algn="ctr">
              <a:spcBef>
                <a:spcPts val="0"/>
              </a:spcBef>
              <a:spcAft>
                <a:spcPts val="0"/>
              </a:spcAft>
              <a:buClr>
                <a:schemeClr val="dk1"/>
              </a:buClr>
              <a:buSzPts val="4200"/>
              <a:buFont typeface="Arial"/>
              <a:buNone/>
              <a:defRPr sz="4200">
                <a:solidFill>
                  <a:schemeClr val="dk1"/>
                </a:solidFill>
              </a:defRPr>
            </a:lvl4pPr>
            <a:lvl5pPr lvl="4" algn="ctr">
              <a:spcBef>
                <a:spcPts val="0"/>
              </a:spcBef>
              <a:spcAft>
                <a:spcPts val="0"/>
              </a:spcAft>
              <a:buClr>
                <a:schemeClr val="dk1"/>
              </a:buClr>
              <a:buSzPts val="4200"/>
              <a:buFont typeface="Arial"/>
              <a:buNone/>
              <a:defRPr sz="4200">
                <a:solidFill>
                  <a:schemeClr val="dk1"/>
                </a:solidFill>
              </a:defRPr>
            </a:lvl5pPr>
            <a:lvl6pPr lvl="5" algn="ctr">
              <a:spcBef>
                <a:spcPts val="0"/>
              </a:spcBef>
              <a:spcAft>
                <a:spcPts val="0"/>
              </a:spcAft>
              <a:buClr>
                <a:schemeClr val="dk1"/>
              </a:buClr>
              <a:buSzPts val="4200"/>
              <a:buFont typeface="Arial"/>
              <a:buNone/>
              <a:defRPr sz="4200">
                <a:solidFill>
                  <a:schemeClr val="dk1"/>
                </a:solidFill>
              </a:defRPr>
            </a:lvl6pPr>
            <a:lvl7pPr lvl="6" algn="ctr">
              <a:spcBef>
                <a:spcPts val="0"/>
              </a:spcBef>
              <a:spcAft>
                <a:spcPts val="0"/>
              </a:spcAft>
              <a:buClr>
                <a:schemeClr val="dk1"/>
              </a:buClr>
              <a:buSzPts val="4200"/>
              <a:buFont typeface="Arial"/>
              <a:buNone/>
              <a:defRPr sz="4200">
                <a:solidFill>
                  <a:schemeClr val="dk1"/>
                </a:solidFill>
              </a:defRPr>
            </a:lvl7pPr>
            <a:lvl8pPr lvl="7" algn="ctr">
              <a:spcBef>
                <a:spcPts val="0"/>
              </a:spcBef>
              <a:spcAft>
                <a:spcPts val="0"/>
              </a:spcAft>
              <a:buClr>
                <a:schemeClr val="dk1"/>
              </a:buClr>
              <a:buSzPts val="4200"/>
              <a:buFont typeface="Arial"/>
              <a:buNone/>
              <a:defRPr sz="4200">
                <a:solidFill>
                  <a:schemeClr val="dk1"/>
                </a:solidFill>
              </a:defRPr>
            </a:lvl8pPr>
            <a:lvl9pPr lvl="8" algn="ctr">
              <a:spcBef>
                <a:spcPts val="0"/>
              </a:spcBef>
              <a:spcAft>
                <a:spcPts val="0"/>
              </a:spcAft>
              <a:buClr>
                <a:schemeClr val="dk1"/>
              </a:buClr>
              <a:buSzPts val="4200"/>
              <a:buFont typeface="Arial"/>
              <a:buNone/>
              <a:defRPr sz="4200">
                <a:solidFill>
                  <a:schemeClr val="dk1"/>
                </a:solidFill>
              </a:defRPr>
            </a:lvl9pPr>
          </a:lstStyle>
          <a:p>
            <a:endParaRPr/>
          </a:p>
        </p:txBody>
      </p:sp>
      <p:sp>
        <p:nvSpPr>
          <p:cNvPr id="235" name="Shape 235"/>
          <p:cNvSpPr txBox="1">
            <a:spLocks noGrp="1"/>
          </p:cNvSpPr>
          <p:nvPr>
            <p:ph type="subTitle" idx="1"/>
          </p:nvPr>
        </p:nvSpPr>
        <p:spPr>
          <a:xfrm>
            <a:off x="265500" y="3737433"/>
            <a:ext cx="4045200" cy="16468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236" name="Shape 236"/>
          <p:cNvSpPr txBox="1">
            <a:spLocks noGrp="1"/>
          </p:cNvSpPr>
          <p:nvPr>
            <p:ph type="body" idx="2"/>
          </p:nvPr>
        </p:nvSpPr>
        <p:spPr>
          <a:xfrm>
            <a:off x="4939500" y="965433"/>
            <a:ext cx="3837000" cy="49268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237" name="Shape 237"/>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311700" y="5640767"/>
            <a:ext cx="5998800" cy="8068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240" name="Shape 240"/>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311700" y="1474833"/>
            <a:ext cx="8520600" cy="26180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12000"/>
              <a:buFont typeface="Arial"/>
              <a:buNone/>
              <a:defRPr sz="12000">
                <a:solidFill>
                  <a:schemeClr val="dk1"/>
                </a:solidFill>
              </a:defRPr>
            </a:lvl2pPr>
            <a:lvl3pPr lvl="2" algn="ctr">
              <a:spcBef>
                <a:spcPts val="0"/>
              </a:spcBef>
              <a:spcAft>
                <a:spcPts val="0"/>
              </a:spcAft>
              <a:buClr>
                <a:schemeClr val="dk1"/>
              </a:buClr>
              <a:buSzPts val="12000"/>
              <a:buFont typeface="Arial"/>
              <a:buNone/>
              <a:defRPr sz="12000">
                <a:solidFill>
                  <a:schemeClr val="dk1"/>
                </a:solidFill>
              </a:defRPr>
            </a:lvl3pPr>
            <a:lvl4pPr lvl="3" algn="ctr">
              <a:spcBef>
                <a:spcPts val="0"/>
              </a:spcBef>
              <a:spcAft>
                <a:spcPts val="0"/>
              </a:spcAft>
              <a:buClr>
                <a:schemeClr val="dk1"/>
              </a:buClr>
              <a:buSzPts val="12000"/>
              <a:buFont typeface="Arial"/>
              <a:buNone/>
              <a:defRPr sz="12000">
                <a:solidFill>
                  <a:schemeClr val="dk1"/>
                </a:solidFill>
              </a:defRPr>
            </a:lvl4pPr>
            <a:lvl5pPr lvl="4" algn="ctr">
              <a:spcBef>
                <a:spcPts val="0"/>
              </a:spcBef>
              <a:spcAft>
                <a:spcPts val="0"/>
              </a:spcAft>
              <a:buClr>
                <a:schemeClr val="dk1"/>
              </a:buClr>
              <a:buSzPts val="12000"/>
              <a:buFont typeface="Arial"/>
              <a:buNone/>
              <a:defRPr sz="12000">
                <a:solidFill>
                  <a:schemeClr val="dk1"/>
                </a:solidFill>
              </a:defRPr>
            </a:lvl5pPr>
            <a:lvl6pPr lvl="5" algn="ctr">
              <a:spcBef>
                <a:spcPts val="0"/>
              </a:spcBef>
              <a:spcAft>
                <a:spcPts val="0"/>
              </a:spcAft>
              <a:buClr>
                <a:schemeClr val="dk1"/>
              </a:buClr>
              <a:buSzPts val="12000"/>
              <a:buFont typeface="Arial"/>
              <a:buNone/>
              <a:defRPr sz="12000">
                <a:solidFill>
                  <a:schemeClr val="dk1"/>
                </a:solidFill>
              </a:defRPr>
            </a:lvl6pPr>
            <a:lvl7pPr lvl="6" algn="ctr">
              <a:spcBef>
                <a:spcPts val="0"/>
              </a:spcBef>
              <a:spcAft>
                <a:spcPts val="0"/>
              </a:spcAft>
              <a:buClr>
                <a:schemeClr val="dk1"/>
              </a:buClr>
              <a:buSzPts val="12000"/>
              <a:buFont typeface="Arial"/>
              <a:buNone/>
              <a:defRPr sz="12000">
                <a:solidFill>
                  <a:schemeClr val="dk1"/>
                </a:solidFill>
              </a:defRPr>
            </a:lvl7pPr>
            <a:lvl8pPr lvl="7" algn="ctr">
              <a:spcBef>
                <a:spcPts val="0"/>
              </a:spcBef>
              <a:spcAft>
                <a:spcPts val="0"/>
              </a:spcAft>
              <a:buClr>
                <a:schemeClr val="dk1"/>
              </a:buClr>
              <a:buSzPts val="12000"/>
              <a:buFont typeface="Arial"/>
              <a:buNone/>
              <a:defRPr sz="12000">
                <a:solidFill>
                  <a:schemeClr val="dk1"/>
                </a:solidFill>
              </a:defRPr>
            </a:lvl8pPr>
            <a:lvl9pPr lvl="8" algn="ctr">
              <a:spcBef>
                <a:spcPts val="0"/>
              </a:spcBef>
              <a:spcAft>
                <a:spcPts val="0"/>
              </a:spcAft>
              <a:buClr>
                <a:schemeClr val="dk1"/>
              </a:buClr>
              <a:buSzPts val="12000"/>
              <a:buFont typeface="Arial"/>
              <a:buNone/>
              <a:defRPr sz="12000">
                <a:solidFill>
                  <a:schemeClr val="dk1"/>
                </a:solidFill>
              </a:defRPr>
            </a:lvl9pPr>
          </a:lstStyle>
          <a:p>
            <a:endParaRPr/>
          </a:p>
        </p:txBody>
      </p:sp>
      <p:sp>
        <p:nvSpPr>
          <p:cNvPr id="243" name="Shape 243"/>
          <p:cNvSpPr txBox="1">
            <a:spLocks noGrp="1"/>
          </p:cNvSpPr>
          <p:nvPr>
            <p:ph type="body" idx="1"/>
          </p:nvPr>
        </p:nvSpPr>
        <p:spPr>
          <a:xfrm>
            <a:off x="311700" y="4202967"/>
            <a:ext cx="8520600" cy="17344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244" name="Shape 244"/>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3317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76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6360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01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6519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0134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4664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2008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086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607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7171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2964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1284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2699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6661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1118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1987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964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5273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260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636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3087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4E07D4D-8DF8-2F49-A6E9-2397D6A70961}" type="datetimeFigureOut">
              <a:rPr lang="en-US" smtClean="0">
                <a:solidFill>
                  <a:prstClr val="black">
                    <a:tint val="75000"/>
                  </a:prstClr>
                </a:solidFill>
                <a:latin typeface="Calibri"/>
              </a:rPr>
              <a:pPr/>
              <a:t>11/27/2019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7D12DE-0A53-6D41-A3C2-AFA420D0DF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761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02" name="Shape 20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203" name="Shape 203"/>
          <p:cNvSpPr txBox="1">
            <a:spLocks noGrp="1"/>
          </p:cNvSpPr>
          <p:nvPr>
            <p:ph type="sldNum" idx="12"/>
          </p:nvPr>
        </p:nvSpPr>
        <p:spPr>
          <a:xfrm>
            <a:off x="8472457" y="6217621"/>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83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buClrTx/>
              <a:buFontTx/>
              <a:buNone/>
            </a:pPr>
            <a:fld id="{94E07D4D-8DF8-2F49-A6E9-2397D6A70961}" type="datetimeFigureOut">
              <a:rPr lang="en-US" kern="1200" smtClean="0">
                <a:solidFill>
                  <a:prstClr val="black">
                    <a:tint val="75000"/>
                  </a:prstClr>
                </a:solidFill>
                <a:latin typeface="Calibri"/>
                <a:ea typeface="+mn-ea"/>
                <a:cs typeface="+mn-cs"/>
              </a:rPr>
              <a:pPr defTabSz="457200">
                <a:buClrTx/>
                <a:buFontTx/>
                <a:buNone/>
              </a:pPr>
              <a:t>11/27/2019</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buClrTx/>
              <a:buFontTx/>
              <a:buNone/>
            </a:pPr>
            <a:fld id="{977D12DE-0A53-6D41-A3C2-AFA420D0DF3B}" type="slidenum">
              <a:rPr lang="en-US" kern="1200" smtClean="0">
                <a:solidFill>
                  <a:prstClr val="black">
                    <a:tint val="75000"/>
                  </a:prstClr>
                </a:solidFill>
                <a:latin typeface="Calibri"/>
                <a:ea typeface="+mn-ea"/>
                <a:cs typeface="+mn-cs"/>
              </a:rPr>
              <a:pPr defTabSz="457200">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0396180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buClrTx/>
              <a:buFontTx/>
              <a:buNone/>
            </a:pPr>
            <a:fld id="{94E07D4D-8DF8-2F49-A6E9-2397D6A70961}" type="datetimeFigureOut">
              <a:rPr lang="en-US" kern="1200" smtClean="0">
                <a:solidFill>
                  <a:prstClr val="black">
                    <a:tint val="75000"/>
                  </a:prstClr>
                </a:solidFill>
                <a:latin typeface="Calibri"/>
              </a:rPr>
              <a:pPr defTabSz="457200">
                <a:buClrTx/>
                <a:buFontTx/>
                <a:buNone/>
              </a:pPr>
              <a:t>11/27/2019</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buClrTx/>
              <a:buFontTx/>
              <a:buNone/>
            </a:pPr>
            <a:fld id="{977D12DE-0A53-6D41-A3C2-AFA420D0DF3B}" type="slidenum">
              <a:rPr lang="en-US" kern="1200" smtClean="0">
                <a:solidFill>
                  <a:prstClr val="black">
                    <a:tint val="75000"/>
                  </a:prstClr>
                </a:solidFill>
                <a:latin typeface="Calibri"/>
              </a:rPr>
              <a:pPr defTabSz="457200">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76556293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40.jp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tiff"/><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2.jpeg"/><Relationship Id="rId7"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6.jpeg"/><Relationship Id="rId11" Type="http://schemas.openxmlformats.org/officeDocument/2006/relationships/image" Target="../media/image11.tiff"/><Relationship Id="rId5" Type="http://schemas.openxmlformats.org/officeDocument/2006/relationships/image" Target="../media/image5.tiff"/><Relationship Id="rId10" Type="http://schemas.openxmlformats.org/officeDocument/2006/relationships/image" Target="../media/image10.tiff"/><Relationship Id="rId4" Type="http://schemas.openxmlformats.org/officeDocument/2006/relationships/image" Target="../media/image4.tiff"/><Relationship Id="rId9" Type="http://schemas.openxmlformats.org/officeDocument/2006/relationships/image" Target="../media/image9.tiff"/></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1.tiff"/><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54.tiff"/><Relationship Id="rId5" Type="http://schemas.openxmlformats.org/officeDocument/2006/relationships/image" Target="../media/image49.tiff"/><Relationship Id="rId4" Type="http://schemas.openxmlformats.org/officeDocument/2006/relationships/image" Target="../media/image50.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Shape 622"/>
          <p:cNvSpPr txBox="1"/>
          <p:nvPr/>
        </p:nvSpPr>
        <p:spPr>
          <a:xfrm>
            <a:off x="392514" y="273959"/>
            <a:ext cx="8662357" cy="946691"/>
          </a:xfrm>
          <a:prstGeom prst="rect">
            <a:avLst/>
          </a:prstGeom>
          <a:noFill/>
          <a:ln>
            <a:noFill/>
          </a:ln>
        </p:spPr>
        <p:txBody>
          <a:bodyPr spcFirstLastPara="1" wrap="square" lIns="91425" tIns="45700" rIns="91425" bIns="45700" anchor="t" anchorCtr="0">
            <a:noAutofit/>
          </a:bodyPr>
          <a:lstStyle/>
          <a:p>
            <a:pPr>
              <a:buClr>
                <a:srgbClr val="376092"/>
              </a:buClr>
              <a:buSzPts val="700"/>
            </a:pPr>
            <a:r>
              <a:rPr lang="en-GB" sz="2400" b="1" dirty="0">
                <a:solidFill>
                  <a:srgbClr val="008080"/>
                </a:solidFill>
                <a:latin typeface="Calibri"/>
                <a:ea typeface="Calibri"/>
                <a:cs typeface="Calibri"/>
                <a:sym typeface="Calibri"/>
              </a:rPr>
              <a:t>Building community leadership and engagement in design:</a:t>
            </a:r>
          </a:p>
          <a:p>
            <a:pPr>
              <a:buClr>
                <a:srgbClr val="376092"/>
              </a:buClr>
              <a:buSzPts val="700"/>
            </a:pPr>
            <a:r>
              <a:rPr lang="en-GB" sz="2400" dirty="0">
                <a:solidFill>
                  <a:srgbClr val="008080"/>
                </a:solidFill>
                <a:latin typeface="Calibri"/>
                <a:ea typeface="Calibri"/>
                <a:cs typeface="Calibri"/>
                <a:sym typeface="Calibri"/>
              </a:rPr>
              <a:t>Four stories from historic places of worship</a:t>
            </a: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rgbClr val="008080"/>
              </a:solidFill>
              <a:latin typeface="Calibri"/>
              <a:ea typeface="Calibri"/>
              <a:cs typeface="Calibri"/>
              <a:sym typeface="Calibri"/>
            </a:endParaRPr>
          </a:p>
          <a:p>
            <a:pPr>
              <a:buClr>
                <a:srgbClr val="376092"/>
              </a:buClr>
              <a:buSzPts val="700"/>
            </a:pPr>
            <a:endParaRPr lang="en-GB" sz="2000" dirty="0">
              <a:solidFill>
                <a:srgbClr val="008080"/>
              </a:solidFill>
              <a:latin typeface="Calibri"/>
              <a:ea typeface="Calibri"/>
              <a:cs typeface="Calibri"/>
              <a:sym typeface="Calibri"/>
            </a:endParaRPr>
          </a:p>
          <a:p>
            <a:pPr>
              <a:buClr>
                <a:srgbClr val="376092"/>
              </a:buClr>
              <a:buSzPts val="700"/>
            </a:pPr>
            <a:endParaRPr lang="en-GB" sz="2000" dirty="0">
              <a:solidFill>
                <a:srgbClr val="008080"/>
              </a:solidFill>
              <a:latin typeface="Calibri"/>
              <a:ea typeface="Calibri"/>
              <a:cs typeface="Calibri"/>
              <a:sym typeface="Calibri"/>
            </a:endParaRPr>
          </a:p>
        </p:txBody>
      </p:sp>
      <p:pic>
        <p:nvPicPr>
          <p:cNvPr id="4" name="Picture 3" descr="Stadhampto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359" y="1313116"/>
            <a:ext cx="8096951" cy="4550585"/>
          </a:xfrm>
          <a:prstGeom prst="rect">
            <a:avLst/>
          </a:prstGeom>
        </p:spPr>
      </p:pic>
      <p:sp>
        <p:nvSpPr>
          <p:cNvPr id="2" name="Rectangle 1"/>
          <p:cNvSpPr/>
          <p:nvPr/>
        </p:nvSpPr>
        <p:spPr>
          <a:xfrm>
            <a:off x="356514" y="6070590"/>
            <a:ext cx="4746078" cy="1200329"/>
          </a:xfrm>
          <a:prstGeom prst="rect">
            <a:avLst/>
          </a:prstGeom>
        </p:spPr>
        <p:txBody>
          <a:bodyPr wrap="square">
            <a:spAutoFit/>
          </a:bodyPr>
          <a:lstStyle/>
          <a:p>
            <a:pPr>
              <a:buClr>
                <a:srgbClr val="376092"/>
              </a:buClr>
              <a:buSzPts val="700"/>
            </a:pPr>
            <a:r>
              <a:rPr lang="en-GB" sz="1600" dirty="0">
                <a:solidFill>
                  <a:schemeClr val="tx1"/>
                </a:solidFill>
                <a:latin typeface="Calibri"/>
                <a:ea typeface="Calibri"/>
                <a:cs typeface="Calibri"/>
                <a:sym typeface="Calibri"/>
              </a:rPr>
              <a:t>Theodore Zamenopoulos, Vera Hale, </a:t>
            </a:r>
            <a:r>
              <a:rPr lang="en-GB" sz="1600" dirty="0" err="1">
                <a:solidFill>
                  <a:schemeClr val="tx1"/>
                </a:solidFill>
                <a:latin typeface="Calibri"/>
                <a:ea typeface="Calibri"/>
                <a:cs typeface="Calibri"/>
                <a:sym typeface="Calibri"/>
              </a:rPr>
              <a:t>Katerina</a:t>
            </a:r>
            <a:r>
              <a:rPr lang="en-GB" sz="1600" dirty="0">
                <a:solidFill>
                  <a:schemeClr val="tx1"/>
                </a:solidFill>
                <a:latin typeface="Calibri"/>
                <a:ea typeface="Calibri"/>
                <a:cs typeface="Calibri"/>
                <a:sym typeface="Calibri"/>
              </a:rPr>
              <a:t> </a:t>
            </a:r>
            <a:r>
              <a:rPr lang="en-GB" sz="1600" dirty="0" err="1">
                <a:solidFill>
                  <a:schemeClr val="tx1"/>
                </a:solidFill>
                <a:latin typeface="Calibri"/>
                <a:ea typeface="Calibri"/>
                <a:cs typeface="Calibri"/>
                <a:sym typeface="Calibri"/>
              </a:rPr>
              <a:t>Alexiou</a:t>
            </a:r>
            <a:r>
              <a:rPr lang="en-GB" sz="1600" dirty="0">
                <a:solidFill>
                  <a:schemeClr val="tx1"/>
                </a:solidFill>
                <a:latin typeface="Calibri"/>
                <a:ea typeface="Calibri"/>
                <a:cs typeface="Calibri"/>
                <a:sym typeface="Calibri"/>
              </a:rPr>
              <a:t>, </a:t>
            </a:r>
          </a:p>
          <a:p>
            <a:pPr>
              <a:buClr>
                <a:srgbClr val="376092"/>
              </a:buClr>
              <a:buSzPts val="700"/>
            </a:pPr>
            <a:r>
              <a:rPr lang="en-GB" sz="1600" i="1" dirty="0">
                <a:solidFill>
                  <a:schemeClr val="tx1"/>
                </a:solidFill>
                <a:latin typeface="Calibri"/>
                <a:ea typeface="Calibri"/>
                <a:cs typeface="Calibri"/>
                <a:sym typeface="Calibri"/>
              </a:rPr>
              <a:t>The Open University</a:t>
            </a:r>
          </a:p>
          <a:p>
            <a:pPr>
              <a:buClr>
                <a:srgbClr val="376092"/>
              </a:buClr>
              <a:buSzPts val="700"/>
            </a:pPr>
            <a:endParaRPr lang="en-GB" sz="1000" i="1" dirty="0">
              <a:solidFill>
                <a:schemeClr val="tx1"/>
              </a:solidFill>
              <a:latin typeface="Calibri"/>
              <a:ea typeface="Calibri"/>
              <a:cs typeface="Calibri"/>
              <a:sym typeface="Calibri"/>
            </a:endParaRPr>
          </a:p>
          <a:p>
            <a:pPr>
              <a:buClr>
                <a:srgbClr val="376092"/>
              </a:buClr>
              <a:buSzPts val="700"/>
            </a:pPr>
            <a:endParaRPr lang="en-GB" sz="1600" i="1" dirty="0">
              <a:solidFill>
                <a:schemeClr val="tx1"/>
              </a:solidFill>
              <a:latin typeface="Calibri"/>
              <a:ea typeface="Calibri"/>
              <a:cs typeface="Calibri"/>
              <a:sym typeface="Calibri"/>
            </a:endParaRPr>
          </a:p>
          <a:p>
            <a:pPr>
              <a:buClr>
                <a:srgbClr val="376092"/>
              </a:buClr>
              <a:buSzPts val="700"/>
            </a:pPr>
            <a:endParaRPr lang="en-GB" dirty="0">
              <a:solidFill>
                <a:schemeClr val="tx1"/>
              </a:solidFill>
              <a:latin typeface="Calibri"/>
              <a:ea typeface="Calibri"/>
              <a:cs typeface="Calibri"/>
              <a:sym typeface="Calibri"/>
            </a:endParaRPr>
          </a:p>
        </p:txBody>
      </p:sp>
      <p:sp>
        <p:nvSpPr>
          <p:cNvPr id="5" name="Rectangle 4"/>
          <p:cNvSpPr/>
          <p:nvPr/>
        </p:nvSpPr>
        <p:spPr>
          <a:xfrm>
            <a:off x="5748072" y="6070590"/>
            <a:ext cx="3395927" cy="523220"/>
          </a:xfrm>
          <a:prstGeom prst="rect">
            <a:avLst/>
          </a:prstGeom>
        </p:spPr>
        <p:txBody>
          <a:bodyPr wrap="square">
            <a:spAutoFit/>
          </a:bodyPr>
          <a:lstStyle/>
          <a:p>
            <a:pPr>
              <a:buClr>
                <a:srgbClr val="376092"/>
              </a:buClr>
              <a:buSzPts val="700"/>
            </a:pPr>
            <a:r>
              <a:rPr lang="en-GB" dirty="0">
                <a:solidFill>
                  <a:schemeClr val="tx1"/>
                </a:solidFill>
                <a:latin typeface="Calibri"/>
                <a:ea typeface="Calibri"/>
                <a:cs typeface="Calibri"/>
                <a:sym typeface="Calibri"/>
              </a:rPr>
              <a:t>Sophia de Sousa</a:t>
            </a:r>
          </a:p>
          <a:p>
            <a:pPr>
              <a:buClr>
                <a:srgbClr val="376092"/>
              </a:buClr>
              <a:buSzPts val="700"/>
            </a:pPr>
            <a:r>
              <a:rPr lang="en-GB" i="1" dirty="0">
                <a:solidFill>
                  <a:schemeClr val="tx1"/>
                </a:solidFill>
                <a:latin typeface="Calibri"/>
                <a:ea typeface="Calibri"/>
                <a:cs typeface="Calibri"/>
                <a:sym typeface="Calibri"/>
              </a:rPr>
              <a:t>The Glass-House Community Led Design</a:t>
            </a:r>
          </a:p>
        </p:txBody>
      </p:sp>
    </p:spTree>
    <p:extLst>
      <p:ext uri="{BB962C8B-B14F-4D97-AF65-F5344CB8AC3E}">
        <p14:creationId xmlns:p14="http://schemas.microsoft.com/office/powerpoint/2010/main" val="2103371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1" name="Shape 632"/>
          <p:cNvSpPr/>
          <p:nvPr/>
        </p:nvSpPr>
        <p:spPr>
          <a:xfrm>
            <a:off x="143786" y="289770"/>
            <a:ext cx="5799002" cy="5570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1: Connecting the dots</a:t>
            </a:r>
          </a:p>
          <a:p>
            <a:pPr marL="0" marR="0" lvl="0" indent="0" algn="l" rtl="0">
              <a:lnSpc>
                <a:spcPct val="100000"/>
              </a:lnSpc>
              <a:spcBef>
                <a:spcPts val="0"/>
              </a:spcBef>
              <a:spcAft>
                <a:spcPts val="0"/>
              </a:spcAft>
              <a:buClr>
                <a:srgbClr val="258592"/>
              </a:buClr>
              <a:buFont typeface="Calibri"/>
              <a:buNone/>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sp>
        <p:nvSpPr>
          <p:cNvPr id="6" name="Rectangle 5"/>
          <p:cNvSpPr/>
          <p:nvPr/>
        </p:nvSpPr>
        <p:spPr>
          <a:xfrm>
            <a:off x="141989" y="904606"/>
            <a:ext cx="9002011" cy="1200329"/>
          </a:xfrm>
          <a:prstGeom prst="rect">
            <a:avLst/>
          </a:prstGeom>
        </p:spPr>
        <p:txBody>
          <a:bodyPr wrap="square">
            <a:spAutoFit/>
          </a:bodyPr>
          <a:lstStyle/>
          <a:p>
            <a:pPr lvl="0">
              <a:buClr>
                <a:srgbClr val="258592"/>
              </a:buClr>
            </a:pPr>
            <a:r>
              <a:rPr lang="en-GB" sz="1800" b="1" dirty="0">
                <a:solidFill>
                  <a:srgbClr val="008080"/>
                </a:solidFill>
                <a:latin typeface="Calibri"/>
                <a:ea typeface="Calibri"/>
                <a:cs typeface="Calibri"/>
                <a:sym typeface="Calibri"/>
              </a:rPr>
              <a:t>Obstacle: </a:t>
            </a:r>
            <a:r>
              <a:rPr lang="en-GB" sz="1800" dirty="0">
                <a:solidFill>
                  <a:schemeClr val="tx1"/>
                </a:solidFill>
                <a:latin typeface="Calibri"/>
                <a:ea typeface="Calibri"/>
                <a:cs typeface="Calibri"/>
                <a:sym typeface="Calibri"/>
              </a:rPr>
              <a:t>this lack of focus (strategic rationale) was compromising their ability to define and communicate a clear statement of needs and work with professionals (e.g. to select/work with architects). </a:t>
            </a:r>
            <a:endParaRPr lang="en-GB" sz="1800" b="1" dirty="0">
              <a:solidFill>
                <a:schemeClr val="tx1"/>
              </a:solidFill>
              <a:latin typeface="Calibri"/>
              <a:ea typeface="Calibri"/>
              <a:cs typeface="Calibri"/>
              <a:sym typeface="Calibri"/>
            </a:endParaRPr>
          </a:p>
          <a:p>
            <a:pPr lvl="0">
              <a:buClr>
                <a:srgbClr val="258592"/>
              </a:buClr>
            </a:pPr>
            <a:r>
              <a:rPr lang="en-GB" sz="1800" i="1" dirty="0">
                <a:solidFill>
                  <a:schemeClr val="tx1"/>
                </a:solidFill>
                <a:latin typeface="Calibri"/>
                <a:ea typeface="Calibri"/>
                <a:cs typeface="Calibri"/>
                <a:sym typeface="Calibri"/>
              </a:rPr>
              <a:t> </a:t>
            </a:r>
          </a:p>
        </p:txBody>
      </p:sp>
      <p:pic>
        <p:nvPicPr>
          <p:cNvPr id="2" name="Picture 1" descr="St peter working .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2019" y="1824268"/>
            <a:ext cx="6575852" cy="4714274"/>
          </a:xfrm>
          <a:prstGeom prst="rect">
            <a:avLst/>
          </a:prstGeom>
        </p:spPr>
      </p:pic>
    </p:spTree>
    <p:extLst>
      <p:ext uri="{BB962C8B-B14F-4D97-AF65-F5344CB8AC3E}">
        <p14:creationId xmlns:p14="http://schemas.microsoft.com/office/powerpoint/2010/main" val="1396768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1" name="Shape 632"/>
          <p:cNvSpPr/>
          <p:nvPr/>
        </p:nvSpPr>
        <p:spPr>
          <a:xfrm>
            <a:off x="143786" y="289770"/>
            <a:ext cx="5799002" cy="5570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1: Connecting the dots</a:t>
            </a:r>
          </a:p>
          <a:p>
            <a:pPr marL="0" marR="0" lvl="0" indent="0" algn="l" rtl="0">
              <a:lnSpc>
                <a:spcPct val="100000"/>
              </a:lnSpc>
              <a:spcBef>
                <a:spcPts val="0"/>
              </a:spcBef>
              <a:spcAft>
                <a:spcPts val="0"/>
              </a:spcAft>
              <a:buClr>
                <a:srgbClr val="258592"/>
              </a:buClr>
              <a:buFont typeface="Calibri"/>
              <a:buNone/>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sp>
        <p:nvSpPr>
          <p:cNvPr id="6" name="Rectangle 5"/>
          <p:cNvSpPr/>
          <p:nvPr/>
        </p:nvSpPr>
        <p:spPr>
          <a:xfrm>
            <a:off x="141989" y="904606"/>
            <a:ext cx="8830449" cy="1200329"/>
          </a:xfrm>
          <a:prstGeom prst="rect">
            <a:avLst/>
          </a:prstGeom>
        </p:spPr>
        <p:txBody>
          <a:bodyPr wrap="square">
            <a:spAutoFit/>
          </a:bodyPr>
          <a:lstStyle/>
          <a:p>
            <a:pPr lvl="0">
              <a:buClr>
                <a:srgbClr val="258592"/>
              </a:buClr>
            </a:pPr>
            <a:r>
              <a:rPr lang="en-GB" sz="1800" b="1" dirty="0">
                <a:solidFill>
                  <a:srgbClr val="008080"/>
                </a:solidFill>
                <a:latin typeface="Calibri"/>
                <a:ea typeface="Calibri"/>
                <a:cs typeface="Calibri"/>
                <a:sym typeface="Calibri"/>
              </a:rPr>
              <a:t>Strategy</a:t>
            </a:r>
            <a:r>
              <a:rPr lang="en-GB" sz="1800" b="1" dirty="0">
                <a:solidFill>
                  <a:schemeClr val="tx1"/>
                </a:solidFill>
                <a:latin typeface="Calibri"/>
                <a:ea typeface="Calibri"/>
                <a:cs typeface="Calibri"/>
                <a:sym typeface="Calibri"/>
              </a:rPr>
              <a:t>: </a:t>
            </a:r>
            <a:r>
              <a:rPr lang="en-GB" sz="1800" dirty="0">
                <a:solidFill>
                  <a:schemeClr val="tx1"/>
                </a:solidFill>
                <a:latin typeface="Calibri"/>
                <a:ea typeface="Calibri"/>
                <a:cs typeface="Calibri"/>
                <a:sym typeface="Calibri"/>
              </a:rPr>
              <a:t>help with the development of a process for creating a shared and well-evidenced narrative about the connections between three questions: </a:t>
            </a:r>
          </a:p>
          <a:p>
            <a:pPr lvl="0">
              <a:buClr>
                <a:srgbClr val="258592"/>
              </a:buClr>
            </a:pPr>
            <a:endParaRPr lang="en-GB" sz="1800" b="1" dirty="0">
              <a:solidFill>
                <a:schemeClr val="tx1"/>
              </a:solidFill>
              <a:latin typeface="Calibri"/>
              <a:ea typeface="Calibri"/>
              <a:cs typeface="Calibri"/>
              <a:sym typeface="Calibri"/>
            </a:endParaRPr>
          </a:p>
          <a:p>
            <a:pPr lvl="0">
              <a:buClr>
                <a:srgbClr val="258592"/>
              </a:buClr>
            </a:pPr>
            <a:r>
              <a:rPr lang="en-GB" sz="1800" i="1" dirty="0">
                <a:solidFill>
                  <a:schemeClr val="tx1"/>
                </a:solidFill>
                <a:latin typeface="Calibri"/>
                <a:ea typeface="Calibri"/>
                <a:cs typeface="Calibri"/>
                <a:sym typeface="Calibri"/>
              </a:rPr>
              <a:t>. </a:t>
            </a:r>
          </a:p>
        </p:txBody>
      </p:sp>
      <p:pic>
        <p:nvPicPr>
          <p:cNvPr id="7" name="Picture 6" descr="Community client over a 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5053" y="3270014"/>
            <a:ext cx="3606484" cy="2579553"/>
          </a:xfrm>
          <a:prstGeom prst="rect">
            <a:avLst/>
          </a:prstGeom>
        </p:spPr>
      </p:pic>
      <p:sp>
        <p:nvSpPr>
          <p:cNvPr id="8" name="Rectangle 7"/>
          <p:cNvSpPr/>
          <p:nvPr/>
        </p:nvSpPr>
        <p:spPr>
          <a:xfrm>
            <a:off x="470615" y="2906215"/>
            <a:ext cx="2600463" cy="923330"/>
          </a:xfrm>
          <a:prstGeom prst="rect">
            <a:avLst/>
          </a:prstGeom>
        </p:spPr>
        <p:txBody>
          <a:bodyPr wrap="square">
            <a:spAutoFit/>
          </a:bodyPr>
          <a:lstStyle/>
          <a:p>
            <a:pPr lvl="0">
              <a:buClr>
                <a:srgbClr val="258592"/>
              </a:buClr>
            </a:pPr>
            <a:r>
              <a:rPr lang="en-GB" sz="1800" b="1" dirty="0">
                <a:solidFill>
                  <a:srgbClr val="0D0D0D"/>
                </a:solidFill>
                <a:latin typeface="Calibri"/>
                <a:ea typeface="Calibri"/>
                <a:cs typeface="Calibri"/>
                <a:sym typeface="Calibri"/>
              </a:rPr>
              <a:t>WHY change is needed?</a:t>
            </a:r>
          </a:p>
          <a:p>
            <a:pPr lvl="0">
              <a:buClr>
                <a:srgbClr val="258592"/>
              </a:buClr>
            </a:pPr>
            <a:r>
              <a:rPr lang="en-GB" sz="1800" dirty="0">
                <a:solidFill>
                  <a:srgbClr val="0D0D0D"/>
                </a:solidFill>
                <a:latin typeface="Calibri"/>
                <a:ea typeface="Calibri"/>
                <a:cs typeface="Calibri"/>
                <a:sym typeface="Calibri"/>
              </a:rPr>
              <a:t>Issues, Assets and Vision for change</a:t>
            </a:r>
          </a:p>
        </p:txBody>
      </p:sp>
      <p:sp>
        <p:nvSpPr>
          <p:cNvPr id="9" name="Rectangle 8"/>
          <p:cNvSpPr/>
          <p:nvPr/>
        </p:nvSpPr>
        <p:spPr>
          <a:xfrm>
            <a:off x="3071078" y="2118699"/>
            <a:ext cx="2826415" cy="646331"/>
          </a:xfrm>
          <a:prstGeom prst="rect">
            <a:avLst/>
          </a:prstGeom>
        </p:spPr>
        <p:txBody>
          <a:bodyPr wrap="none">
            <a:spAutoFit/>
          </a:bodyPr>
          <a:lstStyle/>
          <a:p>
            <a:pPr lvl="0">
              <a:buClr>
                <a:srgbClr val="258592"/>
              </a:buClr>
            </a:pPr>
            <a:r>
              <a:rPr lang="en" sz="1800" b="1" dirty="0">
                <a:solidFill>
                  <a:srgbClr val="0D0D0D"/>
                </a:solidFill>
                <a:latin typeface="Calibri"/>
                <a:ea typeface="Calibri"/>
                <a:cs typeface="Calibri"/>
                <a:sym typeface="Calibri"/>
              </a:rPr>
              <a:t>WHAT </a:t>
            </a:r>
            <a:r>
              <a:rPr lang="en-GB" sz="1800" b="1" dirty="0">
                <a:solidFill>
                  <a:srgbClr val="0D0D0D"/>
                </a:solidFill>
                <a:latin typeface="Calibri"/>
                <a:ea typeface="Calibri"/>
                <a:cs typeface="Calibri"/>
                <a:sym typeface="Calibri"/>
              </a:rPr>
              <a:t>change is </a:t>
            </a:r>
            <a:r>
              <a:rPr lang="en" sz="1800" b="1" dirty="0">
                <a:solidFill>
                  <a:srgbClr val="0D0D0D"/>
                </a:solidFill>
                <a:latin typeface="Calibri"/>
                <a:ea typeface="Calibri"/>
                <a:cs typeface="Calibri"/>
                <a:sym typeface="Calibri"/>
              </a:rPr>
              <a:t>needed?</a:t>
            </a:r>
            <a:endParaRPr lang="en-GB" sz="1800" b="1" dirty="0">
              <a:solidFill>
                <a:srgbClr val="0D0D0D"/>
              </a:solidFill>
              <a:latin typeface="Calibri"/>
              <a:ea typeface="Calibri"/>
              <a:cs typeface="Calibri"/>
              <a:sym typeface="Calibri"/>
            </a:endParaRPr>
          </a:p>
          <a:p>
            <a:pPr lvl="0">
              <a:buClr>
                <a:srgbClr val="258592"/>
              </a:buClr>
            </a:pPr>
            <a:r>
              <a:rPr lang="en-GB" sz="1800" dirty="0">
                <a:solidFill>
                  <a:srgbClr val="0D0D0D"/>
                </a:solidFill>
                <a:latin typeface="Calibri"/>
                <a:ea typeface="Calibri"/>
                <a:cs typeface="Calibri"/>
                <a:sym typeface="Calibri"/>
              </a:rPr>
              <a:t>Ideas, concepts and impacts </a:t>
            </a:r>
          </a:p>
        </p:txBody>
      </p:sp>
      <p:sp>
        <p:nvSpPr>
          <p:cNvPr id="10" name="Rectangle 9"/>
          <p:cNvSpPr/>
          <p:nvPr/>
        </p:nvSpPr>
        <p:spPr>
          <a:xfrm>
            <a:off x="5761745" y="3057681"/>
            <a:ext cx="2944159" cy="1200329"/>
          </a:xfrm>
          <a:prstGeom prst="rect">
            <a:avLst/>
          </a:prstGeom>
        </p:spPr>
        <p:txBody>
          <a:bodyPr wrap="square">
            <a:spAutoFit/>
          </a:bodyPr>
          <a:lstStyle/>
          <a:p>
            <a:pPr lvl="0">
              <a:buClr>
                <a:srgbClr val="258592"/>
              </a:buClr>
            </a:pPr>
            <a:r>
              <a:rPr lang="en-GB" sz="1800" b="1" dirty="0">
                <a:solidFill>
                  <a:srgbClr val="0D0D0D"/>
                </a:solidFill>
                <a:latin typeface="Calibri"/>
                <a:ea typeface="Calibri"/>
                <a:cs typeface="Calibri"/>
                <a:sym typeface="Calibri"/>
              </a:rPr>
              <a:t>WHO needs to be engaged </a:t>
            </a:r>
          </a:p>
          <a:p>
            <a:pPr lvl="0">
              <a:buClr>
                <a:srgbClr val="258592"/>
              </a:buClr>
            </a:pPr>
            <a:r>
              <a:rPr lang="en-GB" sz="1800" b="1" dirty="0">
                <a:solidFill>
                  <a:srgbClr val="0D0D0D"/>
                </a:solidFill>
                <a:latin typeface="Calibri"/>
                <a:ea typeface="Calibri"/>
                <a:cs typeface="Calibri"/>
                <a:sym typeface="Calibri"/>
              </a:rPr>
              <a:t>and HOW?</a:t>
            </a:r>
          </a:p>
          <a:p>
            <a:pPr lvl="0">
              <a:buClr>
                <a:srgbClr val="258592"/>
              </a:buClr>
            </a:pPr>
            <a:r>
              <a:rPr lang="en-GB" sz="1800" dirty="0">
                <a:solidFill>
                  <a:srgbClr val="0D0D0D"/>
                </a:solidFill>
                <a:latin typeface="Calibri"/>
                <a:ea typeface="Calibri"/>
                <a:cs typeface="Calibri"/>
                <a:sym typeface="Calibri"/>
              </a:rPr>
              <a:t>The people and the activities of engagement</a:t>
            </a:r>
            <a:r>
              <a:rPr lang="en-GB" sz="1800" b="1" dirty="0">
                <a:solidFill>
                  <a:srgbClr val="0D0D0D"/>
                </a:solidFill>
                <a:latin typeface="Calibri"/>
                <a:ea typeface="Calibri"/>
                <a:cs typeface="Calibri"/>
                <a:sym typeface="Calibri"/>
              </a:rPr>
              <a:t> </a:t>
            </a:r>
          </a:p>
        </p:txBody>
      </p:sp>
    </p:spTree>
    <p:extLst>
      <p:ext uri="{BB962C8B-B14F-4D97-AF65-F5344CB8AC3E}">
        <p14:creationId xmlns:p14="http://schemas.microsoft.com/office/powerpoint/2010/main" val="317563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9" name="Picture 8" descr="St Peter's connecting the dots group wor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4641" y="2799908"/>
            <a:ext cx="6194412" cy="3661556"/>
          </a:xfrm>
          <a:prstGeom prst="rect">
            <a:avLst/>
          </a:prstGeom>
        </p:spPr>
      </p:pic>
      <p:sp>
        <p:nvSpPr>
          <p:cNvPr id="5" name="Rectangle 4"/>
          <p:cNvSpPr/>
          <p:nvPr/>
        </p:nvSpPr>
        <p:spPr>
          <a:xfrm>
            <a:off x="188349" y="1608797"/>
            <a:ext cx="2797447" cy="1200329"/>
          </a:xfrm>
          <a:prstGeom prst="rect">
            <a:avLst/>
          </a:prstGeom>
        </p:spPr>
        <p:txBody>
          <a:bodyPr wrap="square">
            <a:spAutoFit/>
          </a:bodyPr>
          <a:lstStyle/>
          <a:p>
            <a:r>
              <a:rPr lang="en-GB" sz="1800" b="1" dirty="0">
                <a:latin typeface="+mn-lt"/>
              </a:rPr>
              <a:t>BOARD 1: </a:t>
            </a:r>
            <a:r>
              <a:rPr lang="en-GB" sz="1800" dirty="0">
                <a:latin typeface="+mn-lt"/>
              </a:rPr>
              <a:t>Why are changes needed or wanted?  </a:t>
            </a:r>
          </a:p>
          <a:p>
            <a:r>
              <a:rPr lang="en-GB" sz="1800" dirty="0">
                <a:latin typeface="+mn-lt"/>
              </a:rPr>
              <a:t>(issues</a:t>
            </a:r>
            <a:r>
              <a:rPr lang="el-GR" sz="1800" dirty="0">
                <a:latin typeface="+mn-lt"/>
              </a:rPr>
              <a:t> </a:t>
            </a:r>
            <a:r>
              <a:rPr lang="en-GB" sz="1800" dirty="0">
                <a:latin typeface="+mn-lt"/>
              </a:rPr>
              <a:t>and vision)</a:t>
            </a:r>
          </a:p>
          <a:p>
            <a:endParaRPr lang="en-GB" sz="1800" dirty="0">
              <a:latin typeface="+mn-lt"/>
            </a:endParaRPr>
          </a:p>
        </p:txBody>
      </p:sp>
      <p:sp>
        <p:nvSpPr>
          <p:cNvPr id="6" name="Rectangle 5"/>
          <p:cNvSpPr/>
          <p:nvPr/>
        </p:nvSpPr>
        <p:spPr>
          <a:xfrm>
            <a:off x="3208617" y="1631081"/>
            <a:ext cx="2606999" cy="923330"/>
          </a:xfrm>
          <a:prstGeom prst="rect">
            <a:avLst/>
          </a:prstGeom>
        </p:spPr>
        <p:txBody>
          <a:bodyPr wrap="square">
            <a:spAutoFit/>
          </a:bodyPr>
          <a:lstStyle/>
          <a:p>
            <a:r>
              <a:rPr lang="en-GB" sz="1800" b="1" dirty="0">
                <a:latin typeface="+mn-lt"/>
              </a:rPr>
              <a:t>BOARD 2:  </a:t>
            </a:r>
            <a:r>
              <a:rPr lang="en-GB" sz="1800" dirty="0">
                <a:latin typeface="+mn-lt"/>
              </a:rPr>
              <a:t>What changes are needed or wanted?   (ideas)</a:t>
            </a:r>
          </a:p>
        </p:txBody>
      </p:sp>
      <p:sp>
        <p:nvSpPr>
          <p:cNvPr id="7" name="Rectangle 6"/>
          <p:cNvSpPr/>
          <p:nvPr/>
        </p:nvSpPr>
        <p:spPr>
          <a:xfrm>
            <a:off x="6261259" y="1627419"/>
            <a:ext cx="2718412" cy="646331"/>
          </a:xfrm>
          <a:prstGeom prst="rect">
            <a:avLst/>
          </a:prstGeom>
        </p:spPr>
        <p:txBody>
          <a:bodyPr wrap="square">
            <a:spAutoFit/>
          </a:bodyPr>
          <a:lstStyle/>
          <a:p>
            <a:r>
              <a:rPr lang="en-GB" sz="1800" b="1" dirty="0">
                <a:latin typeface="+mn-lt"/>
              </a:rPr>
              <a:t>BOARD 3: C</a:t>
            </a:r>
            <a:r>
              <a:rPr lang="en-GB" sz="1800" dirty="0">
                <a:latin typeface="+mn-lt"/>
              </a:rPr>
              <a:t>onnect why &amp; what (design rationale) </a:t>
            </a:r>
          </a:p>
        </p:txBody>
      </p:sp>
      <p:cxnSp>
        <p:nvCxnSpPr>
          <p:cNvPr id="3" name="Straight Connector 2"/>
          <p:cNvCxnSpPr/>
          <p:nvPr/>
        </p:nvCxnSpPr>
        <p:spPr>
          <a:xfrm>
            <a:off x="779872" y="2554411"/>
            <a:ext cx="846718" cy="1033365"/>
          </a:xfrm>
          <a:prstGeom prst="line">
            <a:avLst/>
          </a:prstGeom>
          <a:ln>
            <a:solidFill>
              <a:srgbClr val="008080"/>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985796" y="2554411"/>
            <a:ext cx="490206" cy="855090"/>
          </a:xfrm>
          <a:prstGeom prst="line">
            <a:avLst/>
          </a:prstGeom>
          <a:ln>
            <a:solidFill>
              <a:srgbClr val="008080"/>
            </a:solidFill>
            <a:prstDash val="sysDash"/>
          </a:ln>
        </p:spPr>
        <p:style>
          <a:lnRef idx="2">
            <a:schemeClr val="accent1"/>
          </a:lnRef>
          <a:fillRef idx="0">
            <a:schemeClr val="accent1"/>
          </a:fillRef>
          <a:effectRef idx="1">
            <a:schemeClr val="accent1"/>
          </a:effectRef>
          <a:fontRef idx="minor">
            <a:schemeClr val="tx1"/>
          </a:fontRef>
        </p:style>
      </p:cxnSp>
      <p:sp>
        <p:nvSpPr>
          <p:cNvPr id="13" name="Shape 632"/>
          <p:cNvSpPr/>
          <p:nvPr/>
        </p:nvSpPr>
        <p:spPr>
          <a:xfrm>
            <a:off x="143786" y="289770"/>
            <a:ext cx="5799002" cy="5570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1: Connecting the dots</a:t>
            </a:r>
          </a:p>
          <a:p>
            <a:pPr marL="0" marR="0" lvl="0" indent="0" algn="l" rtl="0">
              <a:lnSpc>
                <a:spcPct val="100000"/>
              </a:lnSpc>
              <a:spcBef>
                <a:spcPts val="0"/>
              </a:spcBef>
              <a:spcAft>
                <a:spcPts val="0"/>
              </a:spcAft>
              <a:buClr>
                <a:srgbClr val="258592"/>
              </a:buClr>
              <a:buFont typeface="Calibri"/>
              <a:buNone/>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sp>
        <p:nvSpPr>
          <p:cNvPr id="11" name="Rectangle 10"/>
          <p:cNvSpPr/>
          <p:nvPr/>
        </p:nvSpPr>
        <p:spPr>
          <a:xfrm>
            <a:off x="145927" y="892711"/>
            <a:ext cx="8998074" cy="369332"/>
          </a:xfrm>
          <a:prstGeom prst="rect">
            <a:avLst/>
          </a:prstGeom>
        </p:spPr>
        <p:txBody>
          <a:bodyPr wrap="square">
            <a:spAutoFit/>
          </a:bodyPr>
          <a:lstStyle/>
          <a:p>
            <a:r>
              <a:rPr lang="en-GB" sz="1800" b="1" dirty="0">
                <a:solidFill>
                  <a:srgbClr val="008080"/>
                </a:solidFill>
                <a:latin typeface="Calibri"/>
                <a:ea typeface="Calibri"/>
                <a:cs typeface="Calibri"/>
                <a:sym typeface="Calibri"/>
              </a:rPr>
              <a:t>Strategy</a:t>
            </a:r>
            <a:r>
              <a:rPr lang="en-GB" sz="1800" dirty="0">
                <a:latin typeface="Calibri"/>
                <a:ea typeface="Calibri"/>
                <a:cs typeface="Calibri"/>
                <a:sym typeface="Calibri"/>
              </a:rPr>
              <a:t>: gather worshipers and building users to connect the dots and identify areas of action</a:t>
            </a:r>
            <a:endParaRPr lang="en-GB" sz="1800" dirty="0">
              <a:latin typeface="+mn-lt"/>
            </a:endParaRPr>
          </a:p>
        </p:txBody>
      </p:sp>
    </p:spTree>
    <p:extLst>
      <p:ext uri="{BB962C8B-B14F-4D97-AF65-F5344CB8AC3E}">
        <p14:creationId xmlns:p14="http://schemas.microsoft.com/office/powerpoint/2010/main" val="90933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 name="Picture 5"/>
          <p:cNvPicPr/>
          <p:nvPr/>
        </p:nvPicPr>
        <p:blipFill>
          <a:blip r:embed="rId3" cstate="screen">
            <a:extLst>
              <a:ext uri="{28A0092B-C50C-407E-A947-70E740481C1C}">
                <a14:useLocalDpi xmlns:a14="http://schemas.microsoft.com/office/drawing/2010/main"/>
              </a:ext>
            </a:extLst>
          </a:blip>
          <a:stretch>
            <a:fillRect/>
          </a:stretch>
        </p:blipFill>
        <p:spPr>
          <a:xfrm>
            <a:off x="2305400" y="2287581"/>
            <a:ext cx="5270500" cy="3775710"/>
          </a:xfrm>
          <a:prstGeom prst="rect">
            <a:avLst/>
          </a:prstGeom>
        </p:spPr>
      </p:pic>
      <p:sp>
        <p:nvSpPr>
          <p:cNvPr id="7" name="Rectangle 6"/>
          <p:cNvSpPr/>
          <p:nvPr/>
        </p:nvSpPr>
        <p:spPr>
          <a:xfrm>
            <a:off x="399491" y="1749629"/>
            <a:ext cx="1482550" cy="369332"/>
          </a:xfrm>
          <a:prstGeom prst="rect">
            <a:avLst/>
          </a:prstGeom>
        </p:spPr>
        <p:txBody>
          <a:bodyPr wrap="square">
            <a:spAutoFit/>
          </a:bodyPr>
          <a:lstStyle/>
          <a:p>
            <a:r>
              <a:rPr lang="en-GB" sz="1800" b="1" dirty="0">
                <a:latin typeface="+mn-lt"/>
              </a:rPr>
              <a:t>QUESTION</a:t>
            </a:r>
          </a:p>
        </p:txBody>
      </p:sp>
      <p:sp>
        <p:nvSpPr>
          <p:cNvPr id="8" name="Rectangle 7"/>
          <p:cNvSpPr/>
          <p:nvPr/>
        </p:nvSpPr>
        <p:spPr>
          <a:xfrm>
            <a:off x="450815" y="4976253"/>
            <a:ext cx="1593960" cy="1200329"/>
          </a:xfrm>
          <a:prstGeom prst="rect">
            <a:avLst/>
          </a:prstGeom>
        </p:spPr>
        <p:txBody>
          <a:bodyPr wrap="square">
            <a:spAutoFit/>
          </a:bodyPr>
          <a:lstStyle/>
          <a:p>
            <a:r>
              <a:rPr lang="en-GB" sz="1800" b="1" dirty="0">
                <a:latin typeface="+mn-lt"/>
              </a:rPr>
              <a:t>Responses </a:t>
            </a:r>
          </a:p>
          <a:p>
            <a:r>
              <a:rPr lang="en-GB" sz="1800" dirty="0">
                <a:latin typeface="+mn-lt"/>
              </a:rPr>
              <a:t>(from statement of needs)</a:t>
            </a:r>
          </a:p>
        </p:txBody>
      </p:sp>
      <p:sp>
        <p:nvSpPr>
          <p:cNvPr id="10" name="Rectangle 9"/>
          <p:cNvSpPr/>
          <p:nvPr/>
        </p:nvSpPr>
        <p:spPr>
          <a:xfrm>
            <a:off x="5889238" y="1195631"/>
            <a:ext cx="2867611" cy="923330"/>
          </a:xfrm>
          <a:prstGeom prst="rect">
            <a:avLst/>
          </a:prstGeom>
        </p:spPr>
        <p:txBody>
          <a:bodyPr wrap="square">
            <a:spAutoFit/>
          </a:bodyPr>
          <a:lstStyle/>
          <a:p>
            <a:r>
              <a:rPr lang="en-GB" sz="1800" b="1" dirty="0">
                <a:latin typeface="+mn-lt"/>
              </a:rPr>
              <a:t>Evidence: </a:t>
            </a:r>
            <a:r>
              <a:rPr lang="en-GB" sz="1800" dirty="0">
                <a:latin typeface="+mn-lt"/>
              </a:rPr>
              <a:t>who needs to engage or have supported the claim</a:t>
            </a:r>
            <a:endParaRPr lang="en-GB" sz="1800" b="1" dirty="0">
              <a:latin typeface="+mn-lt"/>
            </a:endParaRPr>
          </a:p>
        </p:txBody>
      </p:sp>
      <p:cxnSp>
        <p:nvCxnSpPr>
          <p:cNvPr id="11" name="Straight Connector 10"/>
          <p:cNvCxnSpPr/>
          <p:nvPr/>
        </p:nvCxnSpPr>
        <p:spPr>
          <a:xfrm>
            <a:off x="1247795" y="2121336"/>
            <a:ext cx="1292360" cy="552783"/>
          </a:xfrm>
          <a:prstGeom prst="line">
            <a:avLst/>
          </a:prstGeom>
          <a:ln>
            <a:solidFill>
              <a:srgbClr val="008080"/>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1582026" y="4100315"/>
            <a:ext cx="1110529" cy="1091932"/>
          </a:xfrm>
          <a:prstGeom prst="line">
            <a:avLst/>
          </a:prstGeom>
          <a:ln>
            <a:solidFill>
              <a:srgbClr val="008080"/>
            </a:solidFill>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844675" y="1749629"/>
            <a:ext cx="0" cy="1701617"/>
          </a:xfrm>
          <a:prstGeom prst="line">
            <a:avLst/>
          </a:prstGeom>
          <a:ln>
            <a:solidFill>
              <a:srgbClr val="008080"/>
            </a:solidFill>
            <a:prstDash val="sysDash"/>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149850" y="6123182"/>
            <a:ext cx="2228206" cy="646331"/>
          </a:xfrm>
          <a:prstGeom prst="rect">
            <a:avLst/>
          </a:prstGeom>
        </p:spPr>
        <p:txBody>
          <a:bodyPr wrap="square">
            <a:spAutoFit/>
          </a:bodyPr>
          <a:lstStyle/>
          <a:p>
            <a:r>
              <a:rPr lang="en-GB" sz="1800" b="1" dirty="0">
                <a:latin typeface="+mn-lt"/>
              </a:rPr>
              <a:t>Impact: </a:t>
            </a:r>
            <a:r>
              <a:rPr lang="en-GB" sz="1800" dirty="0">
                <a:latin typeface="+mn-lt"/>
              </a:rPr>
              <a:t>who benefits or is compromised</a:t>
            </a:r>
            <a:endParaRPr lang="en-GB" sz="1800" b="1" dirty="0">
              <a:latin typeface="+mn-lt"/>
            </a:endParaRPr>
          </a:p>
        </p:txBody>
      </p:sp>
      <p:sp>
        <p:nvSpPr>
          <p:cNvPr id="20" name="Rectangle 19"/>
          <p:cNvSpPr/>
          <p:nvPr/>
        </p:nvSpPr>
        <p:spPr>
          <a:xfrm>
            <a:off x="7553618" y="2582170"/>
            <a:ext cx="1734801" cy="369332"/>
          </a:xfrm>
          <a:prstGeom prst="rect">
            <a:avLst/>
          </a:prstGeom>
        </p:spPr>
        <p:txBody>
          <a:bodyPr wrap="square">
            <a:spAutoFit/>
          </a:bodyPr>
          <a:lstStyle/>
          <a:p>
            <a:r>
              <a:rPr lang="en-GB" sz="1800" b="1" dirty="0">
                <a:latin typeface="+mn-lt"/>
              </a:rPr>
              <a:t>Action needed</a:t>
            </a:r>
          </a:p>
        </p:txBody>
      </p:sp>
      <p:cxnSp>
        <p:nvCxnSpPr>
          <p:cNvPr id="22" name="Straight Connector 21"/>
          <p:cNvCxnSpPr/>
          <p:nvPr/>
        </p:nvCxnSpPr>
        <p:spPr>
          <a:xfrm>
            <a:off x="6149850" y="4568286"/>
            <a:ext cx="0" cy="2109584"/>
          </a:xfrm>
          <a:prstGeom prst="line">
            <a:avLst/>
          </a:prstGeom>
          <a:ln>
            <a:solidFill>
              <a:srgbClr val="008080"/>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455532" y="2982508"/>
            <a:ext cx="2432317" cy="0"/>
          </a:xfrm>
          <a:prstGeom prst="line">
            <a:avLst/>
          </a:prstGeom>
          <a:ln>
            <a:solidFill>
              <a:srgbClr val="008080"/>
            </a:solidFill>
            <a:prstDash val="sysDash"/>
          </a:ln>
        </p:spPr>
        <p:style>
          <a:lnRef idx="2">
            <a:schemeClr val="accent1"/>
          </a:lnRef>
          <a:fillRef idx="0">
            <a:schemeClr val="accent1"/>
          </a:fillRef>
          <a:effectRef idx="1">
            <a:schemeClr val="accent1"/>
          </a:effectRef>
          <a:fontRef idx="minor">
            <a:schemeClr val="tx1"/>
          </a:fontRef>
        </p:style>
      </p:cxnSp>
      <p:sp>
        <p:nvSpPr>
          <p:cNvPr id="27" name="Shape 632"/>
          <p:cNvSpPr/>
          <p:nvPr/>
        </p:nvSpPr>
        <p:spPr>
          <a:xfrm>
            <a:off x="143786" y="289770"/>
            <a:ext cx="5799002" cy="5570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1: Connecting the dots</a:t>
            </a:r>
          </a:p>
          <a:p>
            <a:pPr marL="0" marR="0" lvl="0" indent="0" algn="l" rtl="0">
              <a:lnSpc>
                <a:spcPct val="100000"/>
              </a:lnSpc>
              <a:spcBef>
                <a:spcPts val="0"/>
              </a:spcBef>
              <a:spcAft>
                <a:spcPts val="0"/>
              </a:spcAft>
              <a:buClr>
                <a:srgbClr val="258592"/>
              </a:buClr>
              <a:buFont typeface="Calibri"/>
              <a:buNone/>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sp>
        <p:nvSpPr>
          <p:cNvPr id="15" name="Rectangle 14"/>
          <p:cNvSpPr/>
          <p:nvPr/>
        </p:nvSpPr>
        <p:spPr>
          <a:xfrm>
            <a:off x="145925" y="892711"/>
            <a:ext cx="5698749" cy="646331"/>
          </a:xfrm>
          <a:prstGeom prst="rect">
            <a:avLst/>
          </a:prstGeom>
        </p:spPr>
        <p:txBody>
          <a:bodyPr wrap="square">
            <a:spAutoFit/>
          </a:bodyPr>
          <a:lstStyle/>
          <a:p>
            <a:r>
              <a:rPr lang="en-GB" sz="1800" b="1" dirty="0">
                <a:solidFill>
                  <a:srgbClr val="008080"/>
                </a:solidFill>
                <a:latin typeface="+mn-lt"/>
              </a:rPr>
              <a:t>Strategy</a:t>
            </a:r>
            <a:r>
              <a:rPr lang="en-GB" sz="1800" b="1" dirty="0">
                <a:latin typeface="+mn-lt"/>
              </a:rPr>
              <a:t>: </a:t>
            </a:r>
            <a:r>
              <a:rPr lang="en-GB" sz="1800" dirty="0">
                <a:latin typeface="+mn-lt"/>
              </a:rPr>
              <a:t>collection of </a:t>
            </a:r>
            <a:r>
              <a:rPr lang="en-GB" sz="1800" dirty="0">
                <a:latin typeface="Calibri"/>
                <a:ea typeface="Calibri"/>
                <a:cs typeface="Calibri"/>
                <a:sym typeface="Calibri"/>
              </a:rPr>
              <a:t>information on boards</a:t>
            </a:r>
            <a:endParaRPr lang="en-GB" sz="1800" dirty="0">
              <a:latin typeface="+mn-lt"/>
            </a:endParaRPr>
          </a:p>
          <a:p>
            <a:endParaRPr lang="en-GB" sz="1800" dirty="0">
              <a:latin typeface="+mn-lt"/>
            </a:endParaRPr>
          </a:p>
        </p:txBody>
      </p:sp>
    </p:spTree>
    <p:extLst>
      <p:ext uri="{BB962C8B-B14F-4D97-AF65-F5344CB8AC3E}">
        <p14:creationId xmlns:p14="http://schemas.microsoft.com/office/powerpoint/2010/main" val="1579383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27" name="Shape 632"/>
          <p:cNvSpPr/>
          <p:nvPr/>
        </p:nvSpPr>
        <p:spPr>
          <a:xfrm>
            <a:off x="143786" y="289770"/>
            <a:ext cx="5799002" cy="5570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1: Connecting the dots</a:t>
            </a:r>
          </a:p>
          <a:p>
            <a:pPr marL="0" marR="0" lvl="0" indent="0" algn="l" rtl="0">
              <a:lnSpc>
                <a:spcPct val="100000"/>
              </a:lnSpc>
              <a:spcBef>
                <a:spcPts val="0"/>
              </a:spcBef>
              <a:spcAft>
                <a:spcPts val="0"/>
              </a:spcAft>
              <a:buClr>
                <a:srgbClr val="258592"/>
              </a:buClr>
              <a:buFont typeface="Calibri"/>
              <a:buNone/>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pic>
        <p:nvPicPr>
          <p:cNvPr id="17" name="Google Shape;227;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43700" y="2370550"/>
            <a:ext cx="6028123" cy="3892374"/>
          </a:xfrm>
          <a:prstGeom prst="rect">
            <a:avLst/>
          </a:prstGeom>
          <a:noFill/>
          <a:ln w="9525" cap="flat" cmpd="sng">
            <a:solidFill>
              <a:srgbClr val="B7B7B7"/>
            </a:solidFill>
            <a:prstDash val="solid"/>
            <a:round/>
            <a:headEnd type="none" w="sm" len="sm"/>
            <a:tailEnd type="none" w="sm" len="sm"/>
          </a:ln>
        </p:spPr>
      </p:pic>
      <p:sp>
        <p:nvSpPr>
          <p:cNvPr id="18" name="Google Shape;232;p38"/>
          <p:cNvSpPr txBox="1"/>
          <p:nvPr/>
        </p:nvSpPr>
        <p:spPr>
          <a:xfrm>
            <a:off x="130694" y="778178"/>
            <a:ext cx="8554500" cy="143581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sz="1800" b="1" dirty="0">
                <a:solidFill>
                  <a:srgbClr val="008080"/>
                </a:solidFill>
                <a:latin typeface="Calibri"/>
                <a:ea typeface="Calibri"/>
                <a:cs typeface="Calibri"/>
                <a:sym typeface="Calibri"/>
              </a:rPr>
              <a:t>Resources:</a:t>
            </a:r>
            <a:r>
              <a:rPr lang="en-GB" sz="2400" b="1" dirty="0">
                <a:solidFill>
                  <a:srgbClr val="7F7F7F"/>
                </a:solidFill>
                <a:latin typeface="Calibri"/>
                <a:ea typeface="Calibri"/>
                <a:cs typeface="Calibri"/>
                <a:sym typeface="Calibri"/>
              </a:rPr>
              <a:t> </a:t>
            </a:r>
          </a:p>
          <a:p>
            <a:pPr marL="0" lvl="0" indent="0" algn="l" rtl="0">
              <a:lnSpc>
                <a:spcPct val="115000"/>
              </a:lnSpc>
              <a:spcBef>
                <a:spcPts val="0"/>
              </a:spcBef>
              <a:spcAft>
                <a:spcPts val="0"/>
              </a:spcAft>
              <a:buSzPts val="1100"/>
              <a:buNone/>
            </a:pPr>
            <a:r>
              <a:rPr lang="en-GB" sz="1800" b="1" dirty="0">
                <a:solidFill>
                  <a:schemeClr val="tx1"/>
                </a:solidFill>
                <a:latin typeface="Calibri"/>
                <a:ea typeface="Calibri"/>
                <a:cs typeface="Calibri"/>
                <a:sym typeface="Calibri"/>
              </a:rPr>
              <a:t>Design thinking guide: How to think about changes in historic places of worship</a:t>
            </a:r>
          </a:p>
          <a:p>
            <a:r>
              <a:rPr lang="en-GB" sz="1800" dirty="0">
                <a:solidFill>
                  <a:schemeClr val="tx1"/>
                </a:solidFill>
                <a:latin typeface="Calibri"/>
                <a:ea typeface="Calibri"/>
                <a:cs typeface="Calibri"/>
                <a:sym typeface="Calibri"/>
              </a:rPr>
              <a:t>http://design-</a:t>
            </a:r>
            <a:r>
              <a:rPr lang="en-GB" sz="1800" dirty="0" err="1">
                <a:solidFill>
                  <a:schemeClr val="tx1"/>
                </a:solidFill>
                <a:latin typeface="Calibri"/>
                <a:ea typeface="Calibri"/>
                <a:cs typeface="Calibri"/>
                <a:sym typeface="Calibri"/>
              </a:rPr>
              <a:t>thinking.empoweringdesign.net</a:t>
            </a:r>
            <a:r>
              <a:rPr lang="en-GB" sz="1800" dirty="0">
                <a:solidFill>
                  <a:schemeClr val="tx1"/>
                </a:solidFill>
                <a:latin typeface="Calibri"/>
                <a:ea typeface="Calibri"/>
                <a:cs typeface="Calibri"/>
                <a:sym typeface="Calibri"/>
              </a:rPr>
              <a:t>/</a:t>
            </a:r>
            <a:endParaRPr sz="1800"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703705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7" name="Picture 6" descr="Design thinking guide Issues and evidenc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4978" y="986625"/>
            <a:ext cx="7476679" cy="5192977"/>
          </a:xfrm>
          <a:prstGeom prst="rect">
            <a:avLst/>
          </a:prstGeom>
        </p:spPr>
      </p:pic>
      <p:sp>
        <p:nvSpPr>
          <p:cNvPr id="5" name="Shape 632"/>
          <p:cNvSpPr/>
          <p:nvPr/>
        </p:nvSpPr>
        <p:spPr>
          <a:xfrm>
            <a:off x="143786" y="289770"/>
            <a:ext cx="5799002" cy="5570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1: Connecting the dots</a:t>
            </a:r>
          </a:p>
          <a:p>
            <a:pPr marL="0" marR="0" lvl="0" indent="0" algn="l" rtl="0">
              <a:lnSpc>
                <a:spcPct val="100000"/>
              </a:lnSpc>
              <a:spcBef>
                <a:spcPts val="0"/>
              </a:spcBef>
              <a:spcAft>
                <a:spcPts val="0"/>
              </a:spcAft>
              <a:buClr>
                <a:srgbClr val="258592"/>
              </a:buClr>
              <a:buFont typeface="Calibri"/>
              <a:buNone/>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spTree>
    <p:extLst>
      <p:ext uri="{BB962C8B-B14F-4D97-AF65-F5344CB8AC3E}">
        <p14:creationId xmlns:p14="http://schemas.microsoft.com/office/powerpoint/2010/main" val="1969526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 name="Picture 5" descr="Design thinking guide Connect .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6825" y="1031293"/>
            <a:ext cx="7534122" cy="5194658"/>
          </a:xfrm>
          <a:prstGeom prst="rect">
            <a:avLst/>
          </a:prstGeom>
        </p:spPr>
      </p:pic>
      <p:sp>
        <p:nvSpPr>
          <p:cNvPr id="5" name="Shape 632"/>
          <p:cNvSpPr/>
          <p:nvPr/>
        </p:nvSpPr>
        <p:spPr>
          <a:xfrm>
            <a:off x="143786" y="289770"/>
            <a:ext cx="5799002" cy="5570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1: Connecting the dots</a:t>
            </a:r>
          </a:p>
          <a:p>
            <a:pPr marL="0" marR="0" lvl="0" indent="0" algn="l" rtl="0">
              <a:lnSpc>
                <a:spcPct val="100000"/>
              </a:lnSpc>
              <a:spcBef>
                <a:spcPts val="0"/>
              </a:spcBef>
              <a:spcAft>
                <a:spcPts val="0"/>
              </a:spcAft>
              <a:buClr>
                <a:srgbClr val="258592"/>
              </a:buClr>
              <a:buFont typeface="Calibri"/>
              <a:buNone/>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spTree>
    <p:extLst>
      <p:ext uri="{BB962C8B-B14F-4D97-AF65-F5344CB8AC3E}">
        <p14:creationId xmlns:p14="http://schemas.microsoft.com/office/powerpoint/2010/main" val="1257650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4" name="Shape 632"/>
          <p:cNvSpPr/>
          <p:nvPr/>
        </p:nvSpPr>
        <p:spPr>
          <a:xfrm>
            <a:off x="143786" y="289770"/>
            <a:ext cx="5799002" cy="5570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1: Connecting the dots</a:t>
            </a:r>
          </a:p>
          <a:p>
            <a:pPr marL="0" marR="0" lvl="0" indent="0" algn="l" rtl="0">
              <a:lnSpc>
                <a:spcPct val="100000"/>
              </a:lnSpc>
              <a:spcBef>
                <a:spcPts val="0"/>
              </a:spcBef>
              <a:spcAft>
                <a:spcPts val="0"/>
              </a:spcAft>
              <a:buClr>
                <a:srgbClr val="258592"/>
              </a:buClr>
              <a:buFont typeface="Calibri"/>
              <a:buNone/>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sp>
        <p:nvSpPr>
          <p:cNvPr id="2" name="Rectangle 1"/>
          <p:cNvSpPr/>
          <p:nvPr/>
        </p:nvSpPr>
        <p:spPr>
          <a:xfrm>
            <a:off x="143786" y="874443"/>
            <a:ext cx="8791320" cy="2862322"/>
          </a:xfrm>
          <a:prstGeom prst="rect">
            <a:avLst/>
          </a:prstGeom>
        </p:spPr>
        <p:txBody>
          <a:bodyPr wrap="square">
            <a:spAutoFit/>
          </a:bodyPr>
          <a:lstStyle/>
          <a:p>
            <a:pPr lvl="0">
              <a:buClr>
                <a:srgbClr val="258592"/>
              </a:buClr>
            </a:pPr>
            <a:r>
              <a:rPr lang="en-GB" sz="1800" b="1" dirty="0">
                <a:solidFill>
                  <a:srgbClr val="008080"/>
                </a:solidFill>
                <a:latin typeface="Calibri"/>
                <a:ea typeface="Calibri"/>
                <a:cs typeface="Calibri"/>
                <a:sym typeface="Calibri"/>
              </a:rPr>
              <a:t>Outcomes</a:t>
            </a:r>
            <a:endParaRPr lang="en-GB" sz="1800" dirty="0">
              <a:solidFill>
                <a:schemeClr val="tx1"/>
              </a:solidFill>
              <a:latin typeface="Calibri"/>
              <a:ea typeface="Calibri"/>
              <a:cs typeface="Calibri"/>
              <a:sym typeface="Calibri"/>
            </a:endParaRPr>
          </a:p>
          <a:p>
            <a:pPr marL="285750" indent="-285750">
              <a:buClr>
                <a:srgbClr val="258592"/>
              </a:buClr>
              <a:buFont typeface="Arial"/>
              <a:buChar char="•"/>
            </a:pPr>
            <a:r>
              <a:rPr lang="en-GB" sz="1800" dirty="0">
                <a:solidFill>
                  <a:schemeClr val="tx1"/>
                </a:solidFill>
                <a:latin typeface="Calibri"/>
                <a:ea typeface="Calibri"/>
                <a:cs typeface="Calibri"/>
                <a:sym typeface="Calibri"/>
              </a:rPr>
              <a:t>A better understanding and engagement with the development of a ‘statement of needs’</a:t>
            </a:r>
          </a:p>
          <a:p>
            <a:pPr lvl="0">
              <a:buClr>
                <a:srgbClr val="258592"/>
              </a:buClr>
            </a:pPr>
            <a:endParaRPr lang="en-GB" sz="1800" dirty="0">
              <a:solidFill>
                <a:schemeClr val="tx1"/>
              </a:solidFill>
              <a:latin typeface="Calibri"/>
              <a:ea typeface="Calibri"/>
              <a:cs typeface="Calibri"/>
              <a:sym typeface="Calibri"/>
            </a:endParaRPr>
          </a:p>
          <a:p>
            <a:pPr marL="285750" lvl="0" indent="-285750">
              <a:buClr>
                <a:srgbClr val="258592"/>
              </a:buClr>
              <a:buFont typeface="Arial"/>
              <a:buChar char="•"/>
            </a:pPr>
            <a:r>
              <a:rPr lang="en-GB" sz="1800" dirty="0">
                <a:solidFill>
                  <a:schemeClr val="tx1"/>
                </a:solidFill>
                <a:latin typeface="Calibri"/>
                <a:ea typeface="Calibri"/>
                <a:cs typeface="Calibri"/>
                <a:sym typeface="Calibri"/>
              </a:rPr>
              <a:t>New understanding and confidence to lead the process and work with the architect</a:t>
            </a:r>
          </a:p>
          <a:p>
            <a:pPr lvl="0">
              <a:buClr>
                <a:srgbClr val="258592"/>
              </a:buClr>
            </a:pPr>
            <a:r>
              <a:rPr lang="en-GB" sz="1800" dirty="0">
                <a:solidFill>
                  <a:schemeClr val="tx1"/>
                </a:solidFill>
                <a:latin typeface="Calibri"/>
                <a:ea typeface="Calibri"/>
                <a:cs typeface="Calibri"/>
                <a:sym typeface="Calibri"/>
              </a:rPr>
              <a:t> 	</a:t>
            </a:r>
          </a:p>
          <a:p>
            <a:pPr lvl="0">
              <a:buClr>
                <a:srgbClr val="258592"/>
              </a:buClr>
            </a:pPr>
            <a:r>
              <a:rPr lang="en-GB" sz="1800" i="1" dirty="0">
                <a:solidFill>
                  <a:schemeClr val="tx1"/>
                </a:solidFill>
                <a:latin typeface="Calibri"/>
                <a:ea typeface="Calibri"/>
                <a:cs typeface="Calibri"/>
                <a:sym typeface="Calibri"/>
              </a:rPr>
              <a:t> “we want an architect [to explore options] that would understand and work with our thinking – not an architect that would propose building plans for us” </a:t>
            </a:r>
          </a:p>
          <a:p>
            <a:pPr>
              <a:buClr>
                <a:srgbClr val="258592"/>
              </a:buClr>
            </a:pPr>
            <a:endParaRPr lang="en-GB" sz="1800" dirty="0">
              <a:solidFill>
                <a:schemeClr val="tx1"/>
              </a:solidFill>
              <a:latin typeface="Calibri"/>
              <a:ea typeface="Calibri"/>
              <a:cs typeface="Calibri"/>
              <a:sym typeface="Calibri"/>
            </a:endParaRPr>
          </a:p>
          <a:p>
            <a:pPr>
              <a:buClr>
                <a:srgbClr val="258592"/>
              </a:buClr>
            </a:pPr>
            <a:endParaRPr lang="en-GB" sz="1800" dirty="0">
              <a:solidFill>
                <a:schemeClr val="tx1"/>
              </a:solidFill>
              <a:latin typeface="Calibri"/>
              <a:ea typeface="Calibri"/>
              <a:cs typeface="Calibri"/>
              <a:sym typeface="Calibri"/>
            </a:endParaRPr>
          </a:p>
          <a:p>
            <a:pPr lvl="0">
              <a:buClr>
                <a:srgbClr val="258592"/>
              </a:buClr>
            </a:pPr>
            <a:r>
              <a:rPr lang="en-GB" sz="1800" dirty="0">
                <a:solidFill>
                  <a:schemeClr val="tx1"/>
                </a:solidFill>
                <a:latin typeface="Calibri"/>
                <a:ea typeface="Calibri"/>
                <a:cs typeface="Calibri"/>
                <a:sym typeface="Calibri"/>
              </a:rPr>
              <a:t> </a:t>
            </a:r>
          </a:p>
        </p:txBody>
      </p:sp>
    </p:spTree>
    <p:extLst>
      <p:ext uri="{BB962C8B-B14F-4D97-AF65-F5344CB8AC3E}">
        <p14:creationId xmlns:p14="http://schemas.microsoft.com/office/powerpoint/2010/main" val="3680082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7" name="Shape 632"/>
          <p:cNvSpPr/>
          <p:nvPr/>
        </p:nvSpPr>
        <p:spPr>
          <a:xfrm>
            <a:off x="143786" y="1191198"/>
            <a:ext cx="5755570" cy="3016082"/>
          </a:xfrm>
          <a:prstGeom prst="rect">
            <a:avLst/>
          </a:prstGeom>
          <a:noFill/>
          <a:ln>
            <a:noFill/>
          </a:ln>
        </p:spPr>
        <p:txBody>
          <a:bodyPr spcFirstLastPara="1" wrap="square" lIns="91425" tIns="45700" rIns="91425" bIns="45700" anchor="t" anchorCtr="0">
            <a:noAutofit/>
          </a:bodyPr>
          <a:lstStyle/>
          <a:p>
            <a:pPr>
              <a:buClr>
                <a:srgbClr val="258592"/>
              </a:buClr>
            </a:pPr>
            <a:r>
              <a:rPr lang="en-GB" sz="1800" dirty="0">
                <a:solidFill>
                  <a:srgbClr val="008080"/>
                </a:solidFill>
                <a:latin typeface="Calibri"/>
                <a:ea typeface="Calibri"/>
                <a:cs typeface="Calibri"/>
                <a:sym typeface="Calibri"/>
              </a:rPr>
              <a:t>Community Design Leadership that comes with </a:t>
            </a:r>
          </a:p>
          <a:p>
            <a:pPr>
              <a:buClr>
                <a:srgbClr val="258592"/>
              </a:buClr>
            </a:pPr>
            <a:r>
              <a:rPr lang="en-GB" sz="1800" b="1" dirty="0">
                <a:solidFill>
                  <a:srgbClr val="008080"/>
                </a:solidFill>
                <a:latin typeface="Calibri"/>
                <a:ea typeface="Calibri"/>
                <a:cs typeface="Calibri"/>
                <a:sym typeface="Calibri"/>
              </a:rPr>
              <a:t>an experimental attitude when groups prototype/test ideas (for new uses, physical alterations or partnerships with others)</a:t>
            </a:r>
          </a:p>
        </p:txBody>
      </p:sp>
      <p:pic>
        <p:nvPicPr>
          <p:cNvPr id="4" name="Picture 3" descr="Process prototyp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6509" y="1272374"/>
            <a:ext cx="2445065" cy="2135283"/>
          </a:xfrm>
          <a:prstGeom prst="rect">
            <a:avLst/>
          </a:prstGeom>
        </p:spPr>
      </p:pic>
      <p:sp>
        <p:nvSpPr>
          <p:cNvPr id="5" name="Shape 632"/>
          <p:cNvSpPr/>
          <p:nvPr/>
        </p:nvSpPr>
        <p:spPr>
          <a:xfrm>
            <a:off x="143785" y="289770"/>
            <a:ext cx="9000215" cy="557034"/>
          </a:xfrm>
          <a:prstGeom prst="rect">
            <a:avLst/>
          </a:prstGeom>
          <a:noFill/>
          <a:ln>
            <a:noFill/>
          </a:ln>
        </p:spPr>
        <p:txBody>
          <a:bodyPr spcFirstLastPara="1" wrap="square" lIns="91425" tIns="45700" rIns="91425" bIns="45700" anchor="t" anchorCtr="0">
            <a:noAutofit/>
          </a:bodyPr>
          <a:lstStyle/>
          <a:p>
            <a:pPr lvl="0">
              <a:buClr>
                <a:srgbClr val="258592"/>
              </a:buClr>
            </a:pPr>
            <a:r>
              <a:rPr lang="en-GB" sz="2400" b="1" dirty="0">
                <a:solidFill>
                  <a:srgbClr val="008080"/>
                </a:solidFill>
                <a:latin typeface="Calibri"/>
                <a:ea typeface="Calibri"/>
                <a:cs typeface="Calibri"/>
                <a:sym typeface="Calibri"/>
              </a:rPr>
              <a:t>STORY 2: Experimenting</a:t>
            </a:r>
            <a:endParaRPr sz="1800" dirty="0">
              <a:solidFill>
                <a:srgbClr val="008080"/>
              </a:solidFill>
            </a:endParaRPr>
          </a:p>
        </p:txBody>
      </p:sp>
    </p:spTree>
    <p:extLst>
      <p:ext uri="{BB962C8B-B14F-4D97-AF65-F5344CB8AC3E}">
        <p14:creationId xmlns:p14="http://schemas.microsoft.com/office/powerpoint/2010/main" val="823599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 name="Picture 5" descr="Bow inside during heritage da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2523" y="1624586"/>
            <a:ext cx="4411961" cy="2941307"/>
          </a:xfrm>
          <a:prstGeom prst="rect">
            <a:avLst/>
          </a:prstGeom>
        </p:spPr>
      </p:pic>
      <p:pic>
        <p:nvPicPr>
          <p:cNvPr id="7" name="Picture 6" descr="Bow from raod.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15" y="1624585"/>
            <a:ext cx="4669244" cy="2941307"/>
          </a:xfrm>
          <a:prstGeom prst="rect">
            <a:avLst/>
          </a:prstGeom>
        </p:spPr>
      </p:pic>
      <p:sp>
        <p:nvSpPr>
          <p:cNvPr id="8" name="Rectangle 7"/>
          <p:cNvSpPr/>
          <p:nvPr/>
        </p:nvSpPr>
        <p:spPr>
          <a:xfrm>
            <a:off x="143786" y="5180113"/>
            <a:ext cx="5198859" cy="369332"/>
          </a:xfrm>
          <a:prstGeom prst="rect">
            <a:avLst/>
          </a:prstGeom>
        </p:spPr>
        <p:txBody>
          <a:bodyPr wrap="none">
            <a:spAutoFit/>
          </a:bodyPr>
          <a:lstStyle/>
          <a:p>
            <a:r>
              <a:rPr lang="en-GB" sz="1800" dirty="0">
                <a:solidFill>
                  <a:srgbClr val="008080"/>
                </a:solidFill>
                <a:latin typeface="+mn-lt"/>
              </a:rPr>
              <a:t>Bow Church: St Mary &amp; Holy Trinity in Tower Hamlets</a:t>
            </a:r>
          </a:p>
        </p:txBody>
      </p:sp>
      <p:sp>
        <p:nvSpPr>
          <p:cNvPr id="9" name="Shape 632"/>
          <p:cNvSpPr/>
          <p:nvPr/>
        </p:nvSpPr>
        <p:spPr>
          <a:xfrm>
            <a:off x="143785" y="289770"/>
            <a:ext cx="9000215" cy="557034"/>
          </a:xfrm>
          <a:prstGeom prst="rect">
            <a:avLst/>
          </a:prstGeom>
          <a:noFill/>
          <a:ln>
            <a:noFill/>
          </a:ln>
        </p:spPr>
        <p:txBody>
          <a:bodyPr spcFirstLastPara="1" wrap="square" lIns="91425" tIns="45700" rIns="91425" bIns="45700" anchor="t" anchorCtr="0">
            <a:noAutofit/>
          </a:bodyPr>
          <a:lstStyle/>
          <a:p>
            <a:pPr lvl="0">
              <a:buClr>
                <a:srgbClr val="258592"/>
              </a:buClr>
            </a:pPr>
            <a:r>
              <a:rPr lang="en-GB" sz="2400" b="1" dirty="0">
                <a:solidFill>
                  <a:srgbClr val="008080"/>
                </a:solidFill>
                <a:latin typeface="Calibri"/>
                <a:ea typeface="Calibri"/>
                <a:cs typeface="Calibri"/>
                <a:sym typeface="Calibri"/>
              </a:rPr>
              <a:t>STORY 2: Experimenting</a:t>
            </a:r>
            <a:endParaRPr sz="1800" dirty="0">
              <a:solidFill>
                <a:srgbClr val="008080"/>
              </a:solidFill>
            </a:endParaRPr>
          </a:p>
        </p:txBody>
      </p:sp>
    </p:spTree>
    <p:extLst>
      <p:ext uri="{BB962C8B-B14F-4D97-AF65-F5344CB8AC3E}">
        <p14:creationId xmlns:p14="http://schemas.microsoft.com/office/powerpoint/2010/main" val="340963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622"/>
          <p:cNvSpPr txBox="1"/>
          <p:nvPr/>
        </p:nvSpPr>
        <p:spPr>
          <a:xfrm>
            <a:off x="392514" y="273959"/>
            <a:ext cx="8662357" cy="1107669"/>
          </a:xfrm>
          <a:prstGeom prst="rect">
            <a:avLst/>
          </a:prstGeom>
          <a:noFill/>
          <a:ln>
            <a:noFill/>
          </a:ln>
        </p:spPr>
        <p:txBody>
          <a:bodyPr spcFirstLastPara="1" wrap="square" lIns="91425" tIns="45700" rIns="91425" bIns="45700" anchor="t" anchorCtr="0">
            <a:noAutofit/>
          </a:bodyPr>
          <a:lstStyle/>
          <a:p>
            <a:pPr>
              <a:buClr>
                <a:srgbClr val="376092"/>
              </a:buClr>
              <a:buSzPts val="700"/>
            </a:pPr>
            <a:r>
              <a:rPr lang="en-GB" sz="2400" dirty="0">
                <a:solidFill>
                  <a:srgbClr val="008080"/>
                </a:solidFill>
                <a:latin typeface="Calibri"/>
                <a:ea typeface="Calibri"/>
                <a:cs typeface="Calibri"/>
                <a:sym typeface="Calibri"/>
              </a:rPr>
              <a:t>Stories from the AHRC funded project</a:t>
            </a:r>
          </a:p>
        </p:txBody>
      </p:sp>
      <p:sp>
        <p:nvSpPr>
          <p:cNvPr id="4" name="Rectangle 3"/>
          <p:cNvSpPr/>
          <p:nvPr/>
        </p:nvSpPr>
        <p:spPr>
          <a:xfrm>
            <a:off x="470226" y="1978362"/>
            <a:ext cx="7719237" cy="400110"/>
          </a:xfrm>
          <a:prstGeom prst="rect">
            <a:avLst/>
          </a:prstGeom>
        </p:spPr>
        <p:txBody>
          <a:bodyPr wrap="square">
            <a:spAutoFit/>
          </a:bodyPr>
          <a:lstStyle/>
          <a:p>
            <a:r>
              <a:rPr lang="en-GB" sz="2000" dirty="0">
                <a:solidFill>
                  <a:schemeClr val="tx1"/>
                </a:solidFill>
              </a:rPr>
              <a:t>historic places of worship as catalysts for connecting communities </a:t>
            </a:r>
            <a:endParaRPr lang="en-US" sz="2000" dirty="0">
              <a:solidFill>
                <a:schemeClr val="tx1"/>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580" y="1059513"/>
            <a:ext cx="7715884" cy="972133"/>
          </a:xfrm>
          <a:prstGeom prst="rect">
            <a:avLst/>
          </a:prstGeom>
        </p:spPr>
      </p:pic>
      <p:pic>
        <p:nvPicPr>
          <p:cNvPr id="6" name="Picture 5" descr="Metho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3888" y="2525162"/>
            <a:ext cx="8168640" cy="3645408"/>
          </a:xfrm>
          <a:prstGeom prst="rect">
            <a:avLst/>
          </a:prstGeom>
        </p:spPr>
      </p:pic>
    </p:spTree>
    <p:extLst>
      <p:ext uri="{BB962C8B-B14F-4D97-AF65-F5344CB8AC3E}">
        <p14:creationId xmlns:p14="http://schemas.microsoft.com/office/powerpoint/2010/main" val="563013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7" name="Picture 6" descr="Bow inside during heritage da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7060" y="2485038"/>
            <a:ext cx="5768138" cy="3845425"/>
          </a:xfrm>
          <a:prstGeom prst="rect">
            <a:avLst/>
          </a:prstGeom>
        </p:spPr>
      </p:pic>
      <p:sp>
        <p:nvSpPr>
          <p:cNvPr id="8" name="Rectangle 7"/>
          <p:cNvSpPr/>
          <p:nvPr/>
        </p:nvSpPr>
        <p:spPr>
          <a:xfrm>
            <a:off x="141989" y="904606"/>
            <a:ext cx="9002011" cy="923330"/>
          </a:xfrm>
          <a:prstGeom prst="rect">
            <a:avLst/>
          </a:prstGeom>
        </p:spPr>
        <p:txBody>
          <a:bodyPr wrap="square">
            <a:spAutoFit/>
          </a:bodyPr>
          <a:lstStyle/>
          <a:p>
            <a:pPr lvl="0">
              <a:buClr>
                <a:srgbClr val="258592"/>
              </a:buClr>
            </a:pPr>
            <a:r>
              <a:rPr lang="en-GB" sz="1800" b="1" dirty="0">
                <a:solidFill>
                  <a:srgbClr val="008080"/>
                </a:solidFill>
                <a:latin typeface="Calibri"/>
                <a:ea typeface="Calibri"/>
                <a:cs typeface="Calibri"/>
                <a:sym typeface="Calibri"/>
              </a:rPr>
              <a:t>Obstacle: </a:t>
            </a:r>
            <a:r>
              <a:rPr lang="en-GB" sz="1800" dirty="0">
                <a:solidFill>
                  <a:schemeClr val="tx1"/>
                </a:solidFill>
                <a:latin typeface="Calibri"/>
                <a:ea typeface="Calibri"/>
                <a:cs typeface="Calibri"/>
                <a:sym typeface="Calibri"/>
              </a:rPr>
              <a:t>Uncertainty about the impact of new activities on the place but also the value of turning connections with local community into collaborations or partnerships </a:t>
            </a:r>
            <a:endParaRPr lang="en-GB" sz="1800" b="1" dirty="0">
              <a:solidFill>
                <a:schemeClr val="tx1"/>
              </a:solidFill>
              <a:latin typeface="Calibri"/>
              <a:ea typeface="Calibri"/>
              <a:cs typeface="Calibri"/>
              <a:sym typeface="Calibri"/>
            </a:endParaRPr>
          </a:p>
          <a:p>
            <a:pPr lvl="0">
              <a:buClr>
                <a:srgbClr val="258592"/>
              </a:buClr>
            </a:pPr>
            <a:endParaRPr lang="en-GB" sz="1800" i="1" dirty="0">
              <a:solidFill>
                <a:schemeClr val="tx1"/>
              </a:solidFill>
              <a:latin typeface="Calibri"/>
              <a:ea typeface="Calibri"/>
              <a:cs typeface="Calibri"/>
              <a:sym typeface="Calibri"/>
            </a:endParaRPr>
          </a:p>
        </p:txBody>
      </p:sp>
      <p:sp>
        <p:nvSpPr>
          <p:cNvPr id="9" name="Shape 632"/>
          <p:cNvSpPr/>
          <p:nvPr/>
        </p:nvSpPr>
        <p:spPr>
          <a:xfrm>
            <a:off x="143785" y="289770"/>
            <a:ext cx="9000215" cy="557034"/>
          </a:xfrm>
          <a:prstGeom prst="rect">
            <a:avLst/>
          </a:prstGeom>
          <a:noFill/>
          <a:ln>
            <a:noFill/>
          </a:ln>
        </p:spPr>
        <p:txBody>
          <a:bodyPr spcFirstLastPara="1" wrap="square" lIns="91425" tIns="45700" rIns="91425" bIns="45700" anchor="t" anchorCtr="0">
            <a:noAutofit/>
          </a:bodyPr>
          <a:lstStyle/>
          <a:p>
            <a:pPr lvl="0">
              <a:buClr>
                <a:srgbClr val="258592"/>
              </a:buClr>
            </a:pPr>
            <a:r>
              <a:rPr lang="en-GB" sz="2400" b="1" dirty="0">
                <a:solidFill>
                  <a:srgbClr val="008080"/>
                </a:solidFill>
                <a:latin typeface="Calibri"/>
                <a:ea typeface="Calibri"/>
                <a:cs typeface="Calibri"/>
                <a:sym typeface="Calibri"/>
              </a:rPr>
              <a:t>STORY 2: Experimenting</a:t>
            </a:r>
            <a:endParaRPr sz="1800" dirty="0">
              <a:solidFill>
                <a:srgbClr val="008080"/>
              </a:solidFill>
            </a:endParaRPr>
          </a:p>
        </p:txBody>
      </p:sp>
    </p:spTree>
    <p:extLst>
      <p:ext uri="{BB962C8B-B14F-4D97-AF65-F5344CB8AC3E}">
        <p14:creationId xmlns:p14="http://schemas.microsoft.com/office/powerpoint/2010/main" val="1103612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24" name="Google Shape;747;p108"/>
          <p:cNvSpPr/>
          <p:nvPr/>
        </p:nvSpPr>
        <p:spPr>
          <a:xfrm>
            <a:off x="5492876" y="6315489"/>
            <a:ext cx="1809000" cy="3387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
              <a:buFont typeface="Calibri"/>
              <a:buNone/>
            </a:pPr>
            <a:r>
              <a:rPr lang="en" sz="1600" dirty="0">
                <a:solidFill>
                  <a:srgbClr val="000000"/>
                </a:solidFill>
                <a:latin typeface="Calibri"/>
                <a:ea typeface="Calibri"/>
                <a:cs typeface="Calibri"/>
                <a:sym typeface="Calibri"/>
              </a:rPr>
              <a:t>Dreaming booth</a:t>
            </a:r>
            <a:endParaRPr dirty="0"/>
          </a:p>
        </p:txBody>
      </p:sp>
      <p:pic>
        <p:nvPicPr>
          <p:cNvPr id="27" name="Google Shape;750;p108"/>
          <p:cNvPicPr preferRelativeResize="0"/>
          <p:nvPr/>
        </p:nvPicPr>
        <p:blipFill rotWithShape="1">
          <a:blip r:embed="rId3">
            <a:alphaModFix/>
          </a:blip>
          <a:srcRect/>
          <a:stretch/>
        </p:blipFill>
        <p:spPr>
          <a:xfrm>
            <a:off x="206607" y="4511748"/>
            <a:ext cx="2432790" cy="1873497"/>
          </a:xfrm>
          <a:prstGeom prst="rect">
            <a:avLst/>
          </a:prstGeom>
          <a:noFill/>
          <a:ln>
            <a:noFill/>
          </a:ln>
        </p:spPr>
      </p:pic>
      <p:pic>
        <p:nvPicPr>
          <p:cNvPr id="28" name="Google Shape;751;p108"/>
          <p:cNvPicPr preferRelativeResize="0"/>
          <p:nvPr/>
        </p:nvPicPr>
        <p:blipFill rotWithShape="1">
          <a:blip r:embed="rId4">
            <a:alphaModFix/>
          </a:blip>
          <a:srcRect/>
          <a:stretch/>
        </p:blipFill>
        <p:spPr>
          <a:xfrm>
            <a:off x="2855236" y="4528798"/>
            <a:ext cx="2432790" cy="1855136"/>
          </a:xfrm>
          <a:prstGeom prst="rect">
            <a:avLst/>
          </a:prstGeom>
          <a:noFill/>
          <a:ln>
            <a:noFill/>
          </a:ln>
        </p:spPr>
      </p:pic>
      <p:sp>
        <p:nvSpPr>
          <p:cNvPr id="29" name="Google Shape;752;p108"/>
          <p:cNvSpPr/>
          <p:nvPr/>
        </p:nvSpPr>
        <p:spPr>
          <a:xfrm>
            <a:off x="165637" y="4030004"/>
            <a:ext cx="1809000" cy="338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
              <a:buFont typeface="Calibri"/>
              <a:buNone/>
            </a:pPr>
            <a:r>
              <a:rPr lang="en" sz="1600" dirty="0">
                <a:solidFill>
                  <a:srgbClr val="000000"/>
                </a:solidFill>
                <a:latin typeface="Calibri"/>
                <a:ea typeface="Calibri"/>
                <a:cs typeface="Calibri"/>
                <a:sym typeface="Calibri"/>
              </a:rPr>
              <a:t>Open the door</a:t>
            </a:r>
            <a:endParaRPr dirty="0"/>
          </a:p>
        </p:txBody>
      </p:sp>
      <p:pic>
        <p:nvPicPr>
          <p:cNvPr id="30" name="Google Shape;753;p108" descr="Prototype - Open door.tiff"/>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69042" y="2203465"/>
            <a:ext cx="1700514" cy="1873497"/>
          </a:xfrm>
          <a:prstGeom prst="rect">
            <a:avLst/>
          </a:prstGeom>
          <a:noFill/>
          <a:ln>
            <a:noFill/>
          </a:ln>
        </p:spPr>
      </p:pic>
      <p:pic>
        <p:nvPicPr>
          <p:cNvPr id="31" name="Google Shape;754;p108" descr="Prototype - Outside.tiff"/>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59148" y="2203465"/>
            <a:ext cx="2885483" cy="1903822"/>
          </a:xfrm>
          <a:prstGeom prst="rect">
            <a:avLst/>
          </a:prstGeom>
          <a:noFill/>
          <a:ln>
            <a:noFill/>
          </a:ln>
        </p:spPr>
      </p:pic>
      <p:sp>
        <p:nvSpPr>
          <p:cNvPr id="32" name="Google Shape;755;p108"/>
          <p:cNvSpPr/>
          <p:nvPr/>
        </p:nvSpPr>
        <p:spPr>
          <a:xfrm>
            <a:off x="2185242" y="4042713"/>
            <a:ext cx="3267900" cy="598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
              <a:buFont typeface="Calibri"/>
              <a:buNone/>
            </a:pPr>
            <a:r>
              <a:rPr lang="en" sz="1600" dirty="0">
                <a:solidFill>
                  <a:srgbClr val="000000"/>
                </a:solidFill>
                <a:latin typeface="Calibri"/>
                <a:ea typeface="Calibri"/>
                <a:cs typeface="Calibri"/>
                <a:sym typeface="Calibri"/>
              </a:rPr>
              <a:t>Signpost that the church is open</a:t>
            </a:r>
            <a:endParaRPr dirty="0"/>
          </a:p>
        </p:txBody>
      </p:sp>
      <p:sp>
        <p:nvSpPr>
          <p:cNvPr id="33" name="Google Shape;756;p108"/>
          <p:cNvSpPr/>
          <p:nvPr/>
        </p:nvSpPr>
        <p:spPr>
          <a:xfrm>
            <a:off x="165637" y="6328041"/>
            <a:ext cx="2576700" cy="598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
              <a:buFont typeface="Calibri"/>
              <a:buNone/>
            </a:pPr>
            <a:r>
              <a:rPr lang="en" sz="1600" dirty="0">
                <a:solidFill>
                  <a:srgbClr val="000000"/>
                </a:solidFill>
                <a:latin typeface="Calibri"/>
                <a:ea typeface="Calibri"/>
                <a:cs typeface="Calibri"/>
                <a:sym typeface="Calibri"/>
              </a:rPr>
              <a:t>Arts and crafts materials</a:t>
            </a:r>
            <a:endParaRPr dirty="0"/>
          </a:p>
        </p:txBody>
      </p:sp>
      <p:sp>
        <p:nvSpPr>
          <p:cNvPr id="34" name="Google Shape;757;p108"/>
          <p:cNvSpPr/>
          <p:nvPr/>
        </p:nvSpPr>
        <p:spPr>
          <a:xfrm>
            <a:off x="2875721" y="6342960"/>
            <a:ext cx="2576700" cy="598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400"/>
              <a:buFont typeface="Calibri"/>
              <a:buNone/>
            </a:pPr>
            <a:r>
              <a:rPr lang="en" sz="1600" dirty="0">
                <a:solidFill>
                  <a:srgbClr val="000000"/>
                </a:solidFill>
                <a:latin typeface="Calibri"/>
                <a:ea typeface="Calibri"/>
                <a:cs typeface="Calibri"/>
                <a:sym typeface="Calibri"/>
              </a:rPr>
              <a:t>Materials for children</a:t>
            </a:r>
            <a:endParaRPr dirty="0"/>
          </a:p>
        </p:txBody>
      </p:sp>
      <p:pic>
        <p:nvPicPr>
          <p:cNvPr id="37" name="Google Shape;738;p107" descr="P1020859.jpg"/>
          <p:cNvPicPr preferRelativeResize="0"/>
          <p:nvPr/>
        </p:nvPicPr>
        <p:blipFill rotWithShape="1">
          <a:blip r:embed="rId7">
            <a:alphaModFix/>
          </a:blip>
          <a:srcRect/>
          <a:stretch/>
        </p:blipFill>
        <p:spPr>
          <a:xfrm>
            <a:off x="5595301" y="2151128"/>
            <a:ext cx="3507729" cy="4232806"/>
          </a:xfrm>
          <a:prstGeom prst="rect">
            <a:avLst/>
          </a:prstGeom>
          <a:noFill/>
          <a:ln>
            <a:noFill/>
          </a:ln>
        </p:spPr>
      </p:pic>
      <p:sp>
        <p:nvSpPr>
          <p:cNvPr id="15" name="Rectangle 14"/>
          <p:cNvSpPr/>
          <p:nvPr/>
        </p:nvSpPr>
        <p:spPr>
          <a:xfrm>
            <a:off x="145927" y="892711"/>
            <a:ext cx="8998074" cy="646331"/>
          </a:xfrm>
          <a:prstGeom prst="rect">
            <a:avLst/>
          </a:prstGeom>
        </p:spPr>
        <p:txBody>
          <a:bodyPr wrap="square">
            <a:spAutoFit/>
          </a:bodyPr>
          <a:lstStyle/>
          <a:p>
            <a:pPr fontAlgn="base"/>
            <a:r>
              <a:rPr lang="en-GB" sz="1800" b="1" dirty="0">
                <a:solidFill>
                  <a:srgbClr val="008080"/>
                </a:solidFill>
                <a:latin typeface="Calibri"/>
                <a:ea typeface="Calibri"/>
                <a:cs typeface="Calibri"/>
                <a:sym typeface="Calibri"/>
              </a:rPr>
              <a:t>Strategy</a:t>
            </a:r>
            <a:r>
              <a:rPr lang="en-GB" sz="1800" dirty="0">
                <a:latin typeface="Calibri"/>
                <a:ea typeface="Calibri"/>
                <a:cs typeface="Calibri"/>
                <a:sym typeface="Calibri"/>
              </a:rPr>
              <a:t>: </a:t>
            </a:r>
            <a:r>
              <a:rPr lang="en-US" sz="1800" dirty="0">
                <a:latin typeface="Calibri"/>
                <a:cs typeface="Calibri"/>
              </a:rPr>
              <a:t>At first instance experiment by testing ideas about the activities that attract people to cross the threshold (collecting evidence of interest to use the church)</a:t>
            </a:r>
          </a:p>
        </p:txBody>
      </p:sp>
      <p:sp>
        <p:nvSpPr>
          <p:cNvPr id="16" name="Shape 632"/>
          <p:cNvSpPr/>
          <p:nvPr/>
        </p:nvSpPr>
        <p:spPr>
          <a:xfrm>
            <a:off x="143785" y="289770"/>
            <a:ext cx="9000215" cy="557034"/>
          </a:xfrm>
          <a:prstGeom prst="rect">
            <a:avLst/>
          </a:prstGeom>
          <a:noFill/>
          <a:ln>
            <a:noFill/>
          </a:ln>
        </p:spPr>
        <p:txBody>
          <a:bodyPr spcFirstLastPara="1" wrap="square" lIns="91425" tIns="45700" rIns="91425" bIns="45700" anchor="t" anchorCtr="0">
            <a:noAutofit/>
          </a:bodyPr>
          <a:lstStyle/>
          <a:p>
            <a:pPr lvl="0">
              <a:buClr>
                <a:srgbClr val="258592"/>
              </a:buClr>
            </a:pPr>
            <a:r>
              <a:rPr lang="en-GB" sz="2400" b="1" dirty="0">
                <a:solidFill>
                  <a:srgbClr val="008080"/>
                </a:solidFill>
                <a:latin typeface="Calibri"/>
                <a:ea typeface="Calibri"/>
                <a:cs typeface="Calibri"/>
                <a:sym typeface="Calibri"/>
              </a:rPr>
              <a:t>STORY 2: Experimenting</a:t>
            </a:r>
            <a:endParaRPr sz="1800" dirty="0">
              <a:solidFill>
                <a:srgbClr val="008080"/>
              </a:solidFill>
            </a:endParaRPr>
          </a:p>
        </p:txBody>
      </p:sp>
    </p:spTree>
    <p:extLst>
      <p:ext uri="{BB962C8B-B14F-4D97-AF65-F5344CB8AC3E}">
        <p14:creationId xmlns:p14="http://schemas.microsoft.com/office/powerpoint/2010/main" val="4042891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7" name="Google Shape;533;p76"/>
          <p:cNvSpPr/>
          <p:nvPr/>
        </p:nvSpPr>
        <p:spPr>
          <a:xfrm>
            <a:off x="3804939" y="1502061"/>
            <a:ext cx="4713097" cy="36933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en-GB" sz="1800" b="1" i="0" u="none" strike="noStrike" cap="none" dirty="0">
              <a:solidFill>
                <a:srgbClr val="008080"/>
              </a:solidFill>
              <a:latin typeface="Calibri"/>
              <a:ea typeface="Calibri"/>
              <a:cs typeface="Calibri"/>
              <a:sym typeface="Calibri"/>
            </a:endParaRPr>
          </a:p>
          <a:p>
            <a:r>
              <a:rPr lang="en-GB" sz="1800" dirty="0">
                <a:latin typeface="Calibri"/>
                <a:ea typeface="Calibri"/>
                <a:cs typeface="Calibri"/>
                <a:sym typeface="Calibri"/>
              </a:rPr>
              <a:t>Call for interested local people to propose ideas for running new activities in the space and provide opportunity for tester sessions to explore the mechanics and impact before making long term commitment.</a:t>
            </a:r>
            <a:endParaRPr sz="1800" b="1" i="0" u="none" strike="noStrike" cap="none"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00" b="0" i="0" u="none" strike="noStrike" cap="none" dirty="0">
              <a:solidFill>
                <a:srgbClr val="000000"/>
              </a:solidFill>
              <a:latin typeface="Calibri"/>
              <a:ea typeface="Calibri"/>
              <a:cs typeface="Calibri"/>
              <a:sym typeface="Calibri"/>
            </a:endParaRPr>
          </a:p>
        </p:txBody>
      </p:sp>
      <p:pic>
        <p:nvPicPr>
          <p:cNvPr id="8" name="Google Shape;535;p76" descr="Activity competion dance.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7454" y="4389520"/>
            <a:ext cx="3156424" cy="2368230"/>
          </a:xfrm>
          <a:prstGeom prst="rect">
            <a:avLst/>
          </a:prstGeom>
          <a:noFill/>
          <a:ln>
            <a:noFill/>
          </a:ln>
        </p:spPr>
      </p:pic>
      <p:pic>
        <p:nvPicPr>
          <p:cNvPr id="12" name="Google Shape;536;p76" descr="Activity compention karate.tiff"/>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7454" y="1850987"/>
            <a:ext cx="3156424" cy="2126278"/>
          </a:xfrm>
          <a:prstGeom prst="rect">
            <a:avLst/>
          </a:prstGeom>
          <a:noFill/>
          <a:ln>
            <a:noFill/>
          </a:ln>
        </p:spPr>
      </p:pic>
      <p:sp>
        <p:nvSpPr>
          <p:cNvPr id="10" name="Rectangle 9"/>
          <p:cNvSpPr/>
          <p:nvPr/>
        </p:nvSpPr>
        <p:spPr>
          <a:xfrm>
            <a:off x="145927" y="892711"/>
            <a:ext cx="8998074" cy="646331"/>
          </a:xfrm>
          <a:prstGeom prst="rect">
            <a:avLst/>
          </a:prstGeom>
        </p:spPr>
        <p:txBody>
          <a:bodyPr wrap="square">
            <a:spAutoFit/>
          </a:bodyPr>
          <a:lstStyle/>
          <a:p>
            <a:pPr lvl="0" fontAlgn="base"/>
            <a:r>
              <a:rPr lang="en-GB" sz="1800" b="1" dirty="0">
                <a:solidFill>
                  <a:srgbClr val="008080"/>
                </a:solidFill>
                <a:latin typeface="Calibri"/>
                <a:ea typeface="Calibri"/>
                <a:cs typeface="Calibri"/>
                <a:sym typeface="Calibri"/>
              </a:rPr>
              <a:t>Strategy</a:t>
            </a:r>
            <a:r>
              <a:rPr lang="en-GB" sz="1800" dirty="0">
                <a:latin typeface="Calibri"/>
                <a:ea typeface="Calibri"/>
                <a:cs typeface="Calibri"/>
                <a:sym typeface="Calibri"/>
              </a:rPr>
              <a:t>: </a:t>
            </a:r>
            <a:r>
              <a:rPr lang="en-US" sz="1800" dirty="0">
                <a:latin typeface="Calibri"/>
                <a:cs typeface="Calibri"/>
              </a:rPr>
              <a:t>At later stage </a:t>
            </a:r>
            <a:r>
              <a:rPr lang="en-GB" sz="1800" dirty="0">
                <a:latin typeface="Calibri"/>
                <a:ea typeface="Calibri"/>
                <a:cs typeface="Calibri"/>
                <a:sym typeface="Calibri"/>
              </a:rPr>
              <a:t>evaluate ideas for regular activities run by local partners</a:t>
            </a:r>
          </a:p>
          <a:p>
            <a:pPr fontAlgn="base"/>
            <a:endParaRPr lang="en-US" sz="1800" dirty="0">
              <a:latin typeface="Calibri"/>
              <a:cs typeface="Calibri"/>
            </a:endParaRPr>
          </a:p>
        </p:txBody>
      </p:sp>
      <p:sp>
        <p:nvSpPr>
          <p:cNvPr id="14" name="Shape 632"/>
          <p:cNvSpPr/>
          <p:nvPr/>
        </p:nvSpPr>
        <p:spPr>
          <a:xfrm>
            <a:off x="143785" y="289770"/>
            <a:ext cx="9000215" cy="557034"/>
          </a:xfrm>
          <a:prstGeom prst="rect">
            <a:avLst/>
          </a:prstGeom>
          <a:noFill/>
          <a:ln>
            <a:noFill/>
          </a:ln>
        </p:spPr>
        <p:txBody>
          <a:bodyPr spcFirstLastPara="1" wrap="square" lIns="91425" tIns="45700" rIns="91425" bIns="45700" anchor="t" anchorCtr="0">
            <a:noAutofit/>
          </a:bodyPr>
          <a:lstStyle/>
          <a:p>
            <a:pPr lvl="0">
              <a:buClr>
                <a:srgbClr val="258592"/>
              </a:buClr>
            </a:pPr>
            <a:r>
              <a:rPr lang="en-GB" sz="2400" b="1" dirty="0">
                <a:solidFill>
                  <a:srgbClr val="008080"/>
                </a:solidFill>
                <a:latin typeface="Calibri"/>
                <a:ea typeface="Calibri"/>
                <a:cs typeface="Calibri"/>
                <a:sym typeface="Calibri"/>
              </a:rPr>
              <a:t>STORY 2: Experimenting</a:t>
            </a:r>
            <a:endParaRPr sz="1800" dirty="0">
              <a:solidFill>
                <a:srgbClr val="008080"/>
              </a:solidFill>
            </a:endParaRPr>
          </a:p>
        </p:txBody>
      </p:sp>
      <p:pic>
        <p:nvPicPr>
          <p:cNvPr id="9" name="Google Shape;155;p29">
            <a:extLst>
              <a:ext uri="{FF2B5EF4-FFF2-40B4-BE49-F238E27FC236}">
                <a16:creationId xmlns:a16="http://schemas.microsoft.com/office/drawing/2014/main" id="{36A56E2E-76A3-F64A-830E-F58AF5BCEF9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55975" y="3950051"/>
            <a:ext cx="1988373" cy="2618179"/>
          </a:xfrm>
          <a:prstGeom prst="rect">
            <a:avLst/>
          </a:prstGeom>
          <a:noFill/>
          <a:ln>
            <a:noFill/>
          </a:ln>
        </p:spPr>
      </p:pic>
    </p:spTree>
    <p:extLst>
      <p:ext uri="{BB962C8B-B14F-4D97-AF65-F5344CB8AC3E}">
        <p14:creationId xmlns:p14="http://schemas.microsoft.com/office/powerpoint/2010/main" val="544547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1" name="Rectangle 10"/>
          <p:cNvSpPr/>
          <p:nvPr/>
        </p:nvSpPr>
        <p:spPr>
          <a:xfrm>
            <a:off x="143786" y="893687"/>
            <a:ext cx="8248046" cy="3139321"/>
          </a:xfrm>
          <a:prstGeom prst="rect">
            <a:avLst/>
          </a:prstGeom>
        </p:spPr>
        <p:txBody>
          <a:bodyPr wrap="square">
            <a:spAutoFit/>
          </a:bodyPr>
          <a:lstStyle/>
          <a:p>
            <a:pPr lvl="0">
              <a:buClr>
                <a:srgbClr val="258592"/>
              </a:buClr>
            </a:pPr>
            <a:r>
              <a:rPr lang="en-GB" sz="1800" b="1" dirty="0">
                <a:solidFill>
                  <a:srgbClr val="008080"/>
                </a:solidFill>
                <a:latin typeface="Calibri"/>
                <a:ea typeface="Calibri"/>
                <a:cs typeface="Calibri"/>
                <a:sym typeface="Calibri"/>
              </a:rPr>
              <a:t>Outcomes</a:t>
            </a:r>
          </a:p>
          <a:p>
            <a:pPr>
              <a:buClr>
                <a:srgbClr val="258592"/>
              </a:buClr>
            </a:pPr>
            <a:endParaRPr lang="en-GB" sz="1800" dirty="0">
              <a:solidFill>
                <a:schemeClr val="tx1"/>
              </a:solidFill>
              <a:latin typeface="Calibri"/>
              <a:ea typeface="Calibri"/>
              <a:cs typeface="Calibri"/>
              <a:sym typeface="Calibri"/>
            </a:endParaRPr>
          </a:p>
          <a:p>
            <a:pPr>
              <a:buClr>
                <a:srgbClr val="258592"/>
              </a:buClr>
            </a:pPr>
            <a:r>
              <a:rPr lang="en-GB" sz="1800" dirty="0">
                <a:solidFill>
                  <a:schemeClr val="tx1"/>
                </a:solidFill>
                <a:latin typeface="Calibri"/>
                <a:ea typeface="Calibri"/>
                <a:cs typeface="Calibri"/>
                <a:sym typeface="Calibri"/>
              </a:rPr>
              <a:t>A better understanding and evidence collection about the potential of the church space, the possibilities for building collaborations and the identification of ‘red lines’</a:t>
            </a:r>
          </a:p>
          <a:p>
            <a:pPr marL="285750" indent="-285750">
              <a:buClr>
                <a:srgbClr val="258592"/>
              </a:buClr>
              <a:buFont typeface="Arial"/>
              <a:buChar char="•"/>
            </a:pPr>
            <a:endParaRPr lang="en-GB" sz="1800" dirty="0">
              <a:solidFill>
                <a:schemeClr val="tx1"/>
              </a:solidFill>
              <a:latin typeface="Calibri"/>
              <a:ea typeface="Calibri"/>
              <a:cs typeface="Calibri"/>
              <a:sym typeface="Calibri"/>
            </a:endParaRPr>
          </a:p>
          <a:p>
            <a:pPr marL="285750" indent="-285750">
              <a:buClr>
                <a:srgbClr val="258592"/>
              </a:buClr>
              <a:buFont typeface="Arial"/>
              <a:buChar char="•"/>
            </a:pPr>
            <a:endParaRPr lang="en-GB" sz="1800" dirty="0">
              <a:solidFill>
                <a:schemeClr val="tx1"/>
              </a:solidFill>
              <a:latin typeface="Calibri"/>
              <a:ea typeface="Calibri"/>
              <a:cs typeface="Calibri"/>
              <a:sym typeface="Calibri"/>
            </a:endParaRPr>
          </a:p>
          <a:p>
            <a:pPr>
              <a:buClr>
                <a:srgbClr val="258592"/>
              </a:buClr>
            </a:pPr>
            <a:endParaRPr lang="en-GB" sz="1800" dirty="0">
              <a:solidFill>
                <a:schemeClr val="tx1"/>
              </a:solidFill>
              <a:latin typeface="Calibri"/>
              <a:ea typeface="Calibri"/>
              <a:cs typeface="Calibri"/>
              <a:sym typeface="Calibri"/>
            </a:endParaRPr>
          </a:p>
          <a:p>
            <a:pPr>
              <a:buClr>
                <a:srgbClr val="258592"/>
              </a:buClr>
            </a:pPr>
            <a:r>
              <a:rPr lang="en-GB" sz="1800" i="1" dirty="0">
                <a:solidFill>
                  <a:schemeClr val="tx1"/>
                </a:solidFill>
                <a:latin typeface="Calibri"/>
                <a:ea typeface="Calibri"/>
                <a:cs typeface="Calibri"/>
                <a:sym typeface="Calibri"/>
              </a:rPr>
              <a:t>‘ Encouraging people to think laterally and explore further what is possible and how things may happen … and that those things can contribute to the life of the parish in ways that might not be obvious on Sunday mornings.’  </a:t>
            </a:r>
          </a:p>
          <a:p>
            <a:pPr marL="285750" indent="-285750">
              <a:buClr>
                <a:srgbClr val="258592"/>
              </a:buClr>
              <a:buFont typeface="Arial"/>
              <a:buChar char="•"/>
            </a:pPr>
            <a:endParaRPr lang="en-GB" sz="1800" dirty="0">
              <a:solidFill>
                <a:schemeClr val="tx1"/>
              </a:solidFill>
              <a:latin typeface="Calibri"/>
              <a:ea typeface="Calibri"/>
              <a:cs typeface="Calibri"/>
              <a:sym typeface="Calibri"/>
            </a:endParaRPr>
          </a:p>
        </p:txBody>
      </p:sp>
      <p:sp>
        <p:nvSpPr>
          <p:cNvPr id="15" name="Shape 632"/>
          <p:cNvSpPr/>
          <p:nvPr/>
        </p:nvSpPr>
        <p:spPr>
          <a:xfrm>
            <a:off x="143785" y="289770"/>
            <a:ext cx="9000215" cy="557034"/>
          </a:xfrm>
          <a:prstGeom prst="rect">
            <a:avLst/>
          </a:prstGeom>
          <a:noFill/>
          <a:ln>
            <a:noFill/>
          </a:ln>
        </p:spPr>
        <p:txBody>
          <a:bodyPr spcFirstLastPara="1" wrap="square" lIns="91425" tIns="45700" rIns="91425" bIns="45700" anchor="t" anchorCtr="0">
            <a:noAutofit/>
          </a:bodyPr>
          <a:lstStyle/>
          <a:p>
            <a:pPr lvl="0">
              <a:buClr>
                <a:srgbClr val="258592"/>
              </a:buClr>
            </a:pPr>
            <a:r>
              <a:rPr lang="en-GB" sz="2400" b="1" dirty="0">
                <a:solidFill>
                  <a:srgbClr val="008080"/>
                </a:solidFill>
                <a:latin typeface="Calibri"/>
                <a:ea typeface="Calibri"/>
                <a:cs typeface="Calibri"/>
                <a:sym typeface="Calibri"/>
              </a:rPr>
              <a:t>STORY 2: Experimenting</a:t>
            </a:r>
            <a:endParaRPr sz="1800" dirty="0">
              <a:solidFill>
                <a:srgbClr val="008080"/>
              </a:solidFill>
            </a:endParaRPr>
          </a:p>
        </p:txBody>
      </p:sp>
    </p:spTree>
    <p:extLst>
      <p:ext uri="{BB962C8B-B14F-4D97-AF65-F5344CB8AC3E}">
        <p14:creationId xmlns:p14="http://schemas.microsoft.com/office/powerpoint/2010/main" val="536902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8" name="Google Shape;232;p38"/>
          <p:cNvSpPr txBox="1"/>
          <p:nvPr/>
        </p:nvSpPr>
        <p:spPr>
          <a:xfrm>
            <a:off x="130694" y="758934"/>
            <a:ext cx="8554500" cy="222024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sz="1800" b="1" dirty="0">
                <a:solidFill>
                  <a:srgbClr val="008080"/>
                </a:solidFill>
                <a:latin typeface="Calibri"/>
                <a:ea typeface="Calibri"/>
                <a:cs typeface="Calibri"/>
                <a:sym typeface="Calibri"/>
              </a:rPr>
              <a:t>Resources:</a:t>
            </a:r>
            <a:r>
              <a:rPr lang="en-GB" sz="2400" b="1" dirty="0">
                <a:solidFill>
                  <a:srgbClr val="7F7F7F"/>
                </a:solidFill>
                <a:latin typeface="Calibri"/>
                <a:ea typeface="Calibri"/>
                <a:cs typeface="Calibri"/>
                <a:sym typeface="Calibri"/>
              </a:rPr>
              <a:t> </a:t>
            </a:r>
          </a:p>
          <a:p>
            <a:pPr lvl="0">
              <a:lnSpc>
                <a:spcPct val="115000"/>
              </a:lnSpc>
              <a:buSzPts val="1100"/>
            </a:pPr>
            <a:endParaRPr lang="en-GB" sz="1800" b="1" dirty="0">
              <a:solidFill>
                <a:prstClr val="black"/>
              </a:solidFill>
              <a:latin typeface="Calibri"/>
              <a:ea typeface="Calibri"/>
              <a:cs typeface="Calibri"/>
              <a:sym typeface="Calibri"/>
            </a:endParaRPr>
          </a:p>
          <a:p>
            <a:pPr lvl="0">
              <a:lnSpc>
                <a:spcPct val="115000"/>
              </a:lnSpc>
              <a:buSzPts val="1100"/>
            </a:pPr>
            <a:r>
              <a:rPr lang="en-GB" sz="1800" b="1" dirty="0">
                <a:solidFill>
                  <a:prstClr val="black"/>
                </a:solidFill>
                <a:latin typeface="Calibri"/>
                <a:ea typeface="Calibri"/>
                <a:cs typeface="Calibri"/>
                <a:sym typeface="Calibri"/>
              </a:rPr>
              <a:t>Prototyping resource coming soon</a:t>
            </a:r>
          </a:p>
          <a:p>
            <a:pPr lvl="0"/>
            <a:r>
              <a:rPr lang="en-GB" sz="1800" dirty="0">
                <a:solidFill>
                  <a:prstClr val="black"/>
                </a:solidFill>
                <a:latin typeface="Calibri"/>
                <a:ea typeface="Calibri"/>
                <a:cs typeface="Calibri"/>
                <a:sym typeface="Calibri"/>
              </a:rPr>
              <a:t>http://</a:t>
            </a:r>
            <a:r>
              <a:rPr lang="en-GB" sz="1800" dirty="0" err="1">
                <a:solidFill>
                  <a:prstClr val="black"/>
                </a:solidFill>
                <a:latin typeface="Calibri"/>
                <a:ea typeface="Calibri"/>
                <a:cs typeface="Calibri"/>
                <a:sym typeface="Calibri"/>
              </a:rPr>
              <a:t>empoweringdesign.net</a:t>
            </a:r>
            <a:r>
              <a:rPr lang="en-GB" sz="1800" dirty="0">
                <a:solidFill>
                  <a:prstClr val="black"/>
                </a:solidFill>
                <a:latin typeface="Calibri"/>
                <a:ea typeface="Calibri"/>
                <a:cs typeface="Calibri"/>
                <a:sym typeface="Calibri"/>
              </a:rPr>
              <a:t>/</a:t>
            </a:r>
          </a:p>
          <a:p>
            <a:pPr marL="0" lvl="0" indent="0" algn="l" rtl="0">
              <a:spcBef>
                <a:spcPts val="0"/>
              </a:spcBef>
              <a:spcAft>
                <a:spcPts val="0"/>
              </a:spcAft>
              <a:buNone/>
            </a:pPr>
            <a:endParaRPr sz="2400" b="1" dirty="0">
              <a:solidFill>
                <a:srgbClr val="7F7F7F"/>
              </a:solidFill>
              <a:latin typeface="Calibri"/>
              <a:ea typeface="Calibri"/>
              <a:cs typeface="Calibri"/>
              <a:sym typeface="Calibri"/>
            </a:endParaRPr>
          </a:p>
        </p:txBody>
      </p:sp>
      <p:sp>
        <p:nvSpPr>
          <p:cNvPr id="7" name="Shape 632"/>
          <p:cNvSpPr/>
          <p:nvPr/>
        </p:nvSpPr>
        <p:spPr>
          <a:xfrm>
            <a:off x="143785" y="289770"/>
            <a:ext cx="9000215" cy="557034"/>
          </a:xfrm>
          <a:prstGeom prst="rect">
            <a:avLst/>
          </a:prstGeom>
          <a:noFill/>
          <a:ln>
            <a:noFill/>
          </a:ln>
        </p:spPr>
        <p:txBody>
          <a:bodyPr spcFirstLastPara="1" wrap="square" lIns="91425" tIns="45700" rIns="91425" bIns="45700" anchor="t" anchorCtr="0">
            <a:noAutofit/>
          </a:bodyPr>
          <a:lstStyle/>
          <a:p>
            <a:pPr lvl="0">
              <a:buClr>
                <a:srgbClr val="258592"/>
              </a:buClr>
            </a:pPr>
            <a:r>
              <a:rPr lang="en-GB" sz="2400" b="1" dirty="0">
                <a:solidFill>
                  <a:srgbClr val="008080"/>
                </a:solidFill>
                <a:latin typeface="Calibri"/>
                <a:ea typeface="Calibri"/>
                <a:cs typeface="Calibri"/>
                <a:sym typeface="Calibri"/>
              </a:rPr>
              <a:t>STORY 2: Experimenting</a:t>
            </a:r>
            <a:endParaRPr sz="1800" dirty="0">
              <a:solidFill>
                <a:srgbClr val="008080"/>
              </a:solidFill>
            </a:endParaRPr>
          </a:p>
        </p:txBody>
      </p:sp>
    </p:spTree>
    <p:extLst>
      <p:ext uri="{BB962C8B-B14F-4D97-AF65-F5344CB8AC3E}">
        <p14:creationId xmlns:p14="http://schemas.microsoft.com/office/powerpoint/2010/main" val="362084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7" name="Shape 632"/>
          <p:cNvSpPr/>
          <p:nvPr/>
        </p:nvSpPr>
        <p:spPr>
          <a:xfrm>
            <a:off x="143786" y="289770"/>
            <a:ext cx="5571534" cy="7493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3: Demystifying design</a:t>
            </a:r>
          </a:p>
          <a:p>
            <a:pPr>
              <a:buClr>
                <a:srgbClr val="258592"/>
              </a:buClr>
            </a:pPr>
            <a:endParaRPr lang="en-GB" sz="2400" dirty="0">
              <a:solidFill>
                <a:srgbClr val="008080"/>
              </a:solidFill>
              <a:latin typeface="Calibri"/>
              <a:ea typeface="Calibri"/>
              <a:cs typeface="Calibri"/>
              <a:sym typeface="Calibri"/>
            </a:endParaRPr>
          </a:p>
        </p:txBody>
      </p:sp>
      <p:pic>
        <p:nvPicPr>
          <p:cNvPr id="6" name="Picture 5" descr="Process idea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7938" y="1019919"/>
            <a:ext cx="3194690" cy="2514695"/>
          </a:xfrm>
          <a:prstGeom prst="rect">
            <a:avLst/>
          </a:prstGeom>
        </p:spPr>
      </p:pic>
      <p:sp>
        <p:nvSpPr>
          <p:cNvPr id="2" name="Rectangle 1"/>
          <p:cNvSpPr/>
          <p:nvPr/>
        </p:nvSpPr>
        <p:spPr>
          <a:xfrm>
            <a:off x="143786" y="939053"/>
            <a:ext cx="5571534" cy="1477328"/>
          </a:xfrm>
          <a:prstGeom prst="rect">
            <a:avLst/>
          </a:prstGeom>
        </p:spPr>
        <p:txBody>
          <a:bodyPr wrap="square">
            <a:spAutoFit/>
          </a:bodyPr>
          <a:lstStyle/>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Community Design Leadership that comes with </a:t>
            </a:r>
          </a:p>
          <a:p>
            <a:pPr>
              <a:buClr>
                <a:srgbClr val="258592"/>
              </a:buClr>
            </a:pPr>
            <a:r>
              <a:rPr lang="en-GB" sz="1800" b="1" dirty="0">
                <a:solidFill>
                  <a:srgbClr val="008080"/>
                </a:solidFill>
                <a:latin typeface="Calibri"/>
                <a:ea typeface="Calibri"/>
                <a:cs typeface="Calibri"/>
                <a:sym typeface="Calibri"/>
              </a:rPr>
              <a:t>the development of awareness and confidence to engage in the process of design and explore design options</a:t>
            </a:r>
            <a:endParaRPr lang="en-GB" sz="1800" b="1" dirty="0">
              <a:solidFill>
                <a:srgbClr val="008080"/>
              </a:solidFill>
            </a:endParaRPr>
          </a:p>
        </p:txBody>
      </p:sp>
    </p:spTree>
    <p:extLst>
      <p:ext uri="{BB962C8B-B14F-4D97-AF65-F5344CB8AC3E}">
        <p14:creationId xmlns:p14="http://schemas.microsoft.com/office/powerpoint/2010/main" val="187887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7" name="Shape 632"/>
          <p:cNvSpPr/>
          <p:nvPr/>
        </p:nvSpPr>
        <p:spPr>
          <a:xfrm>
            <a:off x="143786" y="289770"/>
            <a:ext cx="5801112" cy="91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3: Demystifying design</a:t>
            </a:r>
          </a:p>
          <a:p>
            <a:pPr>
              <a:buClr>
                <a:srgbClr val="258592"/>
              </a:buClr>
            </a:pPr>
            <a:endParaRPr lang="en-GB" sz="2400" dirty="0">
              <a:solidFill>
                <a:srgbClr val="008080"/>
              </a:solidFill>
              <a:latin typeface="Calibri"/>
              <a:ea typeface="Calibri"/>
              <a:cs typeface="Calibri"/>
              <a:sym typeface="Calibri"/>
            </a:endParaRPr>
          </a:p>
        </p:txBody>
      </p:sp>
      <p:pic>
        <p:nvPicPr>
          <p:cNvPr id="2" name="Picture 1" descr="IMG_48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7189" y="1737265"/>
            <a:ext cx="4575841" cy="3050560"/>
          </a:xfrm>
          <a:prstGeom prst="rect">
            <a:avLst/>
          </a:prstGeom>
        </p:spPr>
      </p:pic>
      <p:sp>
        <p:nvSpPr>
          <p:cNvPr id="5" name="Rectangle 4"/>
          <p:cNvSpPr/>
          <p:nvPr/>
        </p:nvSpPr>
        <p:spPr>
          <a:xfrm>
            <a:off x="143786" y="5180113"/>
            <a:ext cx="3506939" cy="369332"/>
          </a:xfrm>
          <a:prstGeom prst="rect">
            <a:avLst/>
          </a:prstGeom>
        </p:spPr>
        <p:txBody>
          <a:bodyPr wrap="none">
            <a:spAutoFit/>
          </a:bodyPr>
          <a:lstStyle/>
          <a:p>
            <a:r>
              <a:rPr lang="en-GB" sz="1800" dirty="0">
                <a:solidFill>
                  <a:srgbClr val="008080"/>
                </a:solidFill>
                <a:latin typeface="+mn-lt"/>
              </a:rPr>
              <a:t>Church of St Mary, Bideford, Devon</a:t>
            </a:r>
          </a:p>
        </p:txBody>
      </p:sp>
      <p:pic>
        <p:nvPicPr>
          <p:cNvPr id="3" name="Picture 2" descr="St mary bideford .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846" y="1737265"/>
            <a:ext cx="4279700" cy="3050560"/>
          </a:xfrm>
          <a:prstGeom prst="rect">
            <a:avLst/>
          </a:prstGeom>
        </p:spPr>
      </p:pic>
    </p:spTree>
    <p:extLst>
      <p:ext uri="{BB962C8B-B14F-4D97-AF65-F5344CB8AC3E}">
        <p14:creationId xmlns:p14="http://schemas.microsoft.com/office/powerpoint/2010/main" val="335032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3" name="Picture 2" descr="IMG_541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2010" y="2265797"/>
            <a:ext cx="5653866" cy="3769244"/>
          </a:xfrm>
          <a:prstGeom prst="rect">
            <a:avLst/>
          </a:prstGeom>
        </p:spPr>
      </p:pic>
      <p:sp>
        <p:nvSpPr>
          <p:cNvPr id="9" name="Shape 632"/>
          <p:cNvSpPr/>
          <p:nvPr/>
        </p:nvSpPr>
        <p:spPr>
          <a:xfrm>
            <a:off x="143786" y="289770"/>
            <a:ext cx="5801112" cy="91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3: Demystifying design</a:t>
            </a:r>
          </a:p>
          <a:p>
            <a:pPr>
              <a:buClr>
                <a:srgbClr val="258592"/>
              </a:buClr>
            </a:pPr>
            <a:endParaRPr lang="en-GB" sz="2400" dirty="0">
              <a:solidFill>
                <a:srgbClr val="008080"/>
              </a:solidFill>
              <a:latin typeface="Calibri"/>
              <a:ea typeface="Calibri"/>
              <a:cs typeface="Calibri"/>
              <a:sym typeface="Calibri"/>
            </a:endParaRPr>
          </a:p>
        </p:txBody>
      </p:sp>
      <p:sp>
        <p:nvSpPr>
          <p:cNvPr id="5" name="Rectangle 4"/>
          <p:cNvSpPr/>
          <p:nvPr/>
        </p:nvSpPr>
        <p:spPr>
          <a:xfrm>
            <a:off x="141989" y="904606"/>
            <a:ext cx="9002011" cy="369332"/>
          </a:xfrm>
          <a:prstGeom prst="rect">
            <a:avLst/>
          </a:prstGeom>
        </p:spPr>
        <p:txBody>
          <a:bodyPr wrap="square">
            <a:spAutoFit/>
          </a:bodyPr>
          <a:lstStyle/>
          <a:p>
            <a:pPr lvl="0">
              <a:buClr>
                <a:srgbClr val="258592"/>
              </a:buClr>
            </a:pPr>
            <a:r>
              <a:rPr lang="en-GB" sz="1800" b="1" dirty="0">
                <a:solidFill>
                  <a:srgbClr val="008080"/>
                </a:solidFill>
                <a:latin typeface="Calibri"/>
                <a:ea typeface="Calibri"/>
                <a:cs typeface="Calibri"/>
                <a:sym typeface="Calibri"/>
              </a:rPr>
              <a:t>Obstacle: </a:t>
            </a:r>
            <a:r>
              <a:rPr lang="en-GB" sz="1800" dirty="0">
                <a:solidFill>
                  <a:schemeClr val="tx1"/>
                </a:solidFill>
                <a:latin typeface="Calibri"/>
                <a:ea typeface="Calibri"/>
                <a:cs typeface="Calibri"/>
                <a:sym typeface="Calibri"/>
              </a:rPr>
              <a:t>Tendency to fixate on one idea (e.g. a new kitchen) and not consider options </a:t>
            </a:r>
          </a:p>
        </p:txBody>
      </p:sp>
    </p:spTree>
    <p:extLst>
      <p:ext uri="{BB962C8B-B14F-4D97-AF65-F5344CB8AC3E}">
        <p14:creationId xmlns:p14="http://schemas.microsoft.com/office/powerpoint/2010/main" val="1531958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 name="Rectangle 5"/>
          <p:cNvSpPr/>
          <p:nvPr/>
        </p:nvSpPr>
        <p:spPr>
          <a:xfrm>
            <a:off x="121504" y="904606"/>
            <a:ext cx="9022496" cy="369332"/>
          </a:xfrm>
          <a:prstGeom prst="rect">
            <a:avLst/>
          </a:prstGeom>
        </p:spPr>
        <p:txBody>
          <a:bodyPr wrap="square">
            <a:spAutoFit/>
          </a:bodyPr>
          <a:lstStyle/>
          <a:p>
            <a:pPr lvl="0">
              <a:buClr>
                <a:srgbClr val="258592"/>
              </a:buClr>
            </a:pPr>
            <a:r>
              <a:rPr lang="en-GB" sz="1800" b="1" dirty="0">
                <a:solidFill>
                  <a:srgbClr val="008080"/>
                </a:solidFill>
                <a:latin typeface="Calibri"/>
                <a:ea typeface="Calibri"/>
                <a:cs typeface="Calibri"/>
                <a:sym typeface="Calibri"/>
              </a:rPr>
              <a:t>Strategy: </a:t>
            </a:r>
            <a:r>
              <a:rPr lang="en-GB" sz="1800" dirty="0">
                <a:solidFill>
                  <a:schemeClr val="tx1"/>
                </a:solidFill>
                <a:latin typeface="Calibri"/>
                <a:ea typeface="Calibri"/>
                <a:cs typeface="Calibri"/>
                <a:sym typeface="Calibri"/>
              </a:rPr>
              <a:t>Involve the group into practical work of generating and evaluating options</a:t>
            </a:r>
            <a:endParaRPr lang="en-GB" sz="1800" i="1" dirty="0">
              <a:solidFill>
                <a:schemeClr val="tx1"/>
              </a:solidFill>
              <a:latin typeface="Calibri"/>
              <a:ea typeface="Calibri"/>
              <a:cs typeface="Calibri"/>
              <a:sym typeface="Calibri"/>
            </a:endParaRPr>
          </a:p>
        </p:txBody>
      </p:sp>
      <p:pic>
        <p:nvPicPr>
          <p:cNvPr id="4" name="Picture 3" descr="IMG_567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01915" y="2404124"/>
            <a:ext cx="4973843" cy="3315895"/>
          </a:xfrm>
          <a:prstGeom prst="rect">
            <a:avLst/>
          </a:prstGeom>
        </p:spPr>
      </p:pic>
      <p:pic>
        <p:nvPicPr>
          <p:cNvPr id="7" name="Picture 6" descr="IMG_5412(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418" y="1745459"/>
            <a:ext cx="3569421" cy="2379614"/>
          </a:xfrm>
          <a:prstGeom prst="rect">
            <a:avLst/>
          </a:prstGeom>
        </p:spPr>
      </p:pic>
      <p:pic>
        <p:nvPicPr>
          <p:cNvPr id="9" name="Picture 8" descr="IMG_547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277" y="4236183"/>
            <a:ext cx="3543562" cy="2362374"/>
          </a:xfrm>
          <a:prstGeom prst="rect">
            <a:avLst/>
          </a:prstGeom>
        </p:spPr>
      </p:pic>
      <p:sp>
        <p:nvSpPr>
          <p:cNvPr id="10" name="Rectangle 9"/>
          <p:cNvSpPr/>
          <p:nvPr/>
        </p:nvSpPr>
        <p:spPr>
          <a:xfrm>
            <a:off x="3912294" y="1660713"/>
            <a:ext cx="1557206" cy="923330"/>
          </a:xfrm>
          <a:prstGeom prst="rect">
            <a:avLst/>
          </a:prstGeom>
        </p:spPr>
        <p:txBody>
          <a:bodyPr wrap="square">
            <a:spAutoFit/>
          </a:bodyPr>
          <a:lstStyle/>
          <a:p>
            <a:r>
              <a:rPr lang="en-GB" sz="1800" dirty="0">
                <a:solidFill>
                  <a:schemeClr val="tx1"/>
                </a:solidFill>
                <a:latin typeface="Calibri"/>
                <a:ea typeface="Calibri"/>
                <a:cs typeface="Calibri"/>
                <a:sym typeface="Calibri"/>
              </a:rPr>
              <a:t>Mapping issues and assets</a:t>
            </a:r>
            <a:endParaRPr lang="en-GB" sz="1800" dirty="0"/>
          </a:p>
        </p:txBody>
      </p:sp>
      <p:sp>
        <p:nvSpPr>
          <p:cNvPr id="11" name="Rectangle 10"/>
          <p:cNvSpPr/>
          <p:nvPr/>
        </p:nvSpPr>
        <p:spPr>
          <a:xfrm>
            <a:off x="3854574" y="4196481"/>
            <a:ext cx="1557206" cy="1477328"/>
          </a:xfrm>
          <a:prstGeom prst="rect">
            <a:avLst/>
          </a:prstGeom>
        </p:spPr>
        <p:txBody>
          <a:bodyPr wrap="square">
            <a:spAutoFit/>
          </a:bodyPr>
          <a:lstStyle/>
          <a:p>
            <a:r>
              <a:rPr lang="en-GB" sz="1800" dirty="0">
                <a:solidFill>
                  <a:schemeClr val="tx1"/>
                </a:solidFill>
                <a:latin typeface="Calibri"/>
                <a:ea typeface="Calibri"/>
                <a:cs typeface="Calibri"/>
                <a:sym typeface="Calibri"/>
              </a:rPr>
              <a:t>Creating a visual and descriptive vision </a:t>
            </a:r>
          </a:p>
          <a:p>
            <a:endParaRPr lang="en-GB" sz="1800" dirty="0"/>
          </a:p>
        </p:txBody>
      </p:sp>
      <p:sp>
        <p:nvSpPr>
          <p:cNvPr id="12" name="Rectangle 11"/>
          <p:cNvSpPr/>
          <p:nvPr/>
        </p:nvSpPr>
        <p:spPr>
          <a:xfrm>
            <a:off x="4277854" y="6230085"/>
            <a:ext cx="1557206" cy="646331"/>
          </a:xfrm>
          <a:prstGeom prst="rect">
            <a:avLst/>
          </a:prstGeom>
        </p:spPr>
        <p:txBody>
          <a:bodyPr wrap="square">
            <a:spAutoFit/>
          </a:bodyPr>
          <a:lstStyle/>
          <a:p>
            <a:r>
              <a:rPr lang="en-GB" sz="1800" dirty="0">
                <a:solidFill>
                  <a:schemeClr val="tx1"/>
                </a:solidFill>
                <a:latin typeface="Calibri"/>
                <a:ea typeface="Calibri"/>
                <a:cs typeface="Calibri"/>
                <a:sym typeface="Calibri"/>
              </a:rPr>
              <a:t>Model ideas</a:t>
            </a:r>
          </a:p>
          <a:p>
            <a:endParaRPr lang="en-GB" sz="1800" dirty="0"/>
          </a:p>
        </p:txBody>
      </p:sp>
      <p:sp>
        <p:nvSpPr>
          <p:cNvPr id="13" name="Shape 632"/>
          <p:cNvSpPr/>
          <p:nvPr/>
        </p:nvSpPr>
        <p:spPr>
          <a:xfrm>
            <a:off x="143786" y="289770"/>
            <a:ext cx="5801112" cy="91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3: Demystifying design</a:t>
            </a:r>
          </a:p>
          <a:p>
            <a:pPr>
              <a:buClr>
                <a:srgbClr val="258592"/>
              </a:buClr>
            </a:pPr>
            <a:endParaRPr lang="en-GB" sz="2400" dirty="0">
              <a:solidFill>
                <a:srgbClr val="008080"/>
              </a:solidFill>
              <a:latin typeface="Calibri"/>
              <a:ea typeface="Calibri"/>
              <a:cs typeface="Calibri"/>
              <a:sym typeface="Calibri"/>
            </a:endParaRPr>
          </a:p>
        </p:txBody>
      </p:sp>
    </p:spTree>
    <p:extLst>
      <p:ext uri="{BB962C8B-B14F-4D97-AF65-F5344CB8AC3E}">
        <p14:creationId xmlns:p14="http://schemas.microsoft.com/office/powerpoint/2010/main" val="2986874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 name="Rectangle 5"/>
          <p:cNvSpPr/>
          <p:nvPr/>
        </p:nvSpPr>
        <p:spPr>
          <a:xfrm>
            <a:off x="121504" y="904606"/>
            <a:ext cx="9022496" cy="369332"/>
          </a:xfrm>
          <a:prstGeom prst="rect">
            <a:avLst/>
          </a:prstGeom>
        </p:spPr>
        <p:txBody>
          <a:bodyPr wrap="square">
            <a:spAutoFit/>
          </a:bodyPr>
          <a:lstStyle/>
          <a:p>
            <a:pPr lvl="0">
              <a:buClr>
                <a:srgbClr val="258592"/>
              </a:buClr>
            </a:pPr>
            <a:r>
              <a:rPr lang="en-GB" sz="1800" b="1" dirty="0">
                <a:solidFill>
                  <a:srgbClr val="008080"/>
                </a:solidFill>
                <a:latin typeface="Calibri"/>
                <a:ea typeface="Calibri"/>
                <a:cs typeface="Calibri"/>
                <a:sym typeface="Calibri"/>
              </a:rPr>
              <a:t>Strategy: </a:t>
            </a:r>
            <a:r>
              <a:rPr lang="en-GB" sz="1800" dirty="0">
                <a:solidFill>
                  <a:schemeClr val="tx1"/>
                </a:solidFill>
                <a:latin typeface="Calibri"/>
                <a:ea typeface="Calibri"/>
                <a:cs typeface="Calibri"/>
                <a:sym typeface="Calibri"/>
              </a:rPr>
              <a:t>Explore large /small scale options using design cards (with themes and questions)</a:t>
            </a:r>
            <a:endParaRPr lang="en-GB" sz="1800" i="1" dirty="0">
              <a:solidFill>
                <a:schemeClr val="tx1"/>
              </a:solidFill>
              <a:latin typeface="Calibri"/>
              <a:ea typeface="Calibri"/>
              <a:cs typeface="Calibri"/>
              <a:sym typeface="Calibri"/>
            </a:endParaRPr>
          </a:p>
        </p:txBody>
      </p:sp>
      <p:sp>
        <p:nvSpPr>
          <p:cNvPr id="13" name="Shape 632"/>
          <p:cNvSpPr/>
          <p:nvPr/>
        </p:nvSpPr>
        <p:spPr>
          <a:xfrm>
            <a:off x="143786" y="289770"/>
            <a:ext cx="5801112" cy="91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3: Demystifying design</a:t>
            </a:r>
          </a:p>
          <a:p>
            <a:pPr>
              <a:buClr>
                <a:srgbClr val="258592"/>
              </a:buClr>
            </a:pPr>
            <a:endParaRPr lang="en-GB" sz="2400" dirty="0">
              <a:solidFill>
                <a:srgbClr val="008080"/>
              </a:solidFill>
              <a:latin typeface="Calibri"/>
              <a:ea typeface="Calibri"/>
              <a:cs typeface="Calibri"/>
              <a:sym typeface="Calibri"/>
            </a:endParaRPr>
          </a:p>
        </p:txBody>
      </p:sp>
      <p:pic>
        <p:nvPicPr>
          <p:cNvPr id="2" name="Picture 1" descr="20180309_1340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1489" y="1524432"/>
            <a:ext cx="4502291" cy="2532539"/>
          </a:xfrm>
          <a:prstGeom prst="rect">
            <a:avLst/>
          </a:prstGeom>
        </p:spPr>
      </p:pic>
      <p:pic>
        <p:nvPicPr>
          <p:cNvPr id="3" name="Picture 2" descr="Explore Theme card delight.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266" y="1447456"/>
            <a:ext cx="2922457" cy="1818652"/>
          </a:xfrm>
          <a:prstGeom prst="rect">
            <a:avLst/>
          </a:prstGeom>
        </p:spPr>
      </p:pic>
      <p:pic>
        <p:nvPicPr>
          <p:cNvPr id="4" name="Picture 3" descr="Explore design Cards Flexibility.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490" y="2745114"/>
            <a:ext cx="3076394" cy="1911654"/>
          </a:xfrm>
          <a:prstGeom prst="rect">
            <a:avLst/>
          </a:prstGeom>
        </p:spPr>
      </p:pic>
      <p:pic>
        <p:nvPicPr>
          <p:cNvPr id="7" name="Picture 6" descr="Explore design cards legibility.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74" y="4541297"/>
            <a:ext cx="2983219" cy="1879392"/>
          </a:xfrm>
          <a:prstGeom prst="rect">
            <a:avLst/>
          </a:prstGeom>
        </p:spPr>
      </p:pic>
      <p:pic>
        <p:nvPicPr>
          <p:cNvPr id="8" name="Picture 7" descr="Explore Questions Back.tif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21489" y="4172436"/>
            <a:ext cx="4042516" cy="2533310"/>
          </a:xfrm>
          <a:prstGeom prst="rect">
            <a:avLst/>
          </a:prstGeom>
        </p:spPr>
      </p:pic>
    </p:spTree>
    <p:extLst>
      <p:ext uri="{BB962C8B-B14F-4D97-AF65-F5344CB8AC3E}">
        <p14:creationId xmlns:p14="http://schemas.microsoft.com/office/powerpoint/2010/main" val="2460378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3580" y="346425"/>
            <a:ext cx="7715884" cy="972133"/>
          </a:xfrm>
          <a:prstGeom prst="rect">
            <a:avLst/>
          </a:prstGeom>
        </p:spPr>
      </p:pic>
      <p:sp>
        <p:nvSpPr>
          <p:cNvPr id="8" name="Oval 7"/>
          <p:cNvSpPr/>
          <p:nvPr/>
        </p:nvSpPr>
        <p:spPr>
          <a:xfrm>
            <a:off x="2548271" y="2649421"/>
            <a:ext cx="1851368" cy="1759442"/>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886465" y="2649421"/>
            <a:ext cx="1851368" cy="1759442"/>
          </a:xfrm>
          <a:prstGeom prst="ellipse">
            <a:avLst/>
          </a:prstGeom>
          <a:solidFill>
            <a:schemeClr val="accent2">
              <a:lumMod val="60000"/>
              <a:lumOff val="40000"/>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097880" y="3529142"/>
            <a:ext cx="1851368" cy="1759442"/>
          </a:xfrm>
          <a:prstGeom prst="ellipse">
            <a:avLst/>
          </a:prstGeom>
          <a:solidFill>
            <a:schemeClr val="accent1">
              <a:lumMod val="60000"/>
              <a:lumOff val="40000"/>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05733" y="3047206"/>
            <a:ext cx="2015201" cy="923330"/>
          </a:xfrm>
          <a:prstGeom prst="rect">
            <a:avLst/>
          </a:prstGeom>
          <a:noFill/>
        </p:spPr>
        <p:txBody>
          <a:bodyPr wrap="square" rtlCol="0">
            <a:spAutoFit/>
          </a:bodyPr>
          <a:lstStyle/>
          <a:p>
            <a:r>
              <a:rPr lang="en-US" b="1" dirty="0"/>
              <a:t>Protection of Heritage</a:t>
            </a:r>
          </a:p>
          <a:p>
            <a:endParaRPr lang="en-US" dirty="0"/>
          </a:p>
        </p:txBody>
      </p:sp>
      <p:sp>
        <p:nvSpPr>
          <p:cNvPr id="12" name="TextBox 11"/>
          <p:cNvSpPr txBox="1"/>
          <p:nvPr/>
        </p:nvSpPr>
        <p:spPr>
          <a:xfrm>
            <a:off x="3392372" y="4074306"/>
            <a:ext cx="1556875" cy="923330"/>
          </a:xfrm>
          <a:prstGeom prst="rect">
            <a:avLst/>
          </a:prstGeom>
          <a:noFill/>
        </p:spPr>
        <p:txBody>
          <a:bodyPr wrap="square" rtlCol="0">
            <a:spAutoFit/>
          </a:bodyPr>
          <a:lstStyle/>
          <a:p>
            <a:r>
              <a:rPr lang="en-US" b="1" dirty="0"/>
              <a:t>Faith communities</a:t>
            </a:r>
          </a:p>
          <a:p>
            <a:endParaRPr lang="en-US" dirty="0"/>
          </a:p>
        </p:txBody>
      </p:sp>
      <p:sp>
        <p:nvSpPr>
          <p:cNvPr id="13" name="TextBox 12"/>
          <p:cNvSpPr txBox="1"/>
          <p:nvPr/>
        </p:nvSpPr>
        <p:spPr>
          <a:xfrm>
            <a:off x="4146364" y="3000712"/>
            <a:ext cx="1598322" cy="923330"/>
          </a:xfrm>
          <a:prstGeom prst="rect">
            <a:avLst/>
          </a:prstGeom>
          <a:noFill/>
        </p:spPr>
        <p:txBody>
          <a:bodyPr wrap="square" rtlCol="0">
            <a:spAutoFit/>
          </a:bodyPr>
          <a:lstStyle/>
          <a:p>
            <a:r>
              <a:rPr lang="en-US" b="1" dirty="0"/>
              <a:t>Community engagement in design</a:t>
            </a:r>
            <a:endParaRPr lang="en-US" dirty="0"/>
          </a:p>
        </p:txBody>
      </p:sp>
      <p:pic>
        <p:nvPicPr>
          <p:cNvPr id="14" name="Picture 13" descr="HLF logo.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31756" y="1642423"/>
            <a:ext cx="1154709" cy="748757"/>
          </a:xfrm>
          <a:prstGeom prst="rect">
            <a:avLst/>
          </a:prstGeom>
        </p:spPr>
      </p:pic>
      <p:pic>
        <p:nvPicPr>
          <p:cNvPr id="15" name="Picture 14" descr="HRBA.tif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63169" y="4997636"/>
            <a:ext cx="1894567" cy="744295"/>
          </a:xfrm>
          <a:prstGeom prst="rect">
            <a:avLst/>
          </a:prstGeom>
        </p:spPr>
      </p:pic>
      <p:pic>
        <p:nvPicPr>
          <p:cNvPr id="16" name="Picture 15" descr="HE_logo_web-500px.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441" y="3047206"/>
            <a:ext cx="2009084" cy="638888"/>
          </a:xfrm>
          <a:prstGeom prst="rect">
            <a:avLst/>
          </a:prstGeom>
        </p:spPr>
      </p:pic>
      <p:pic>
        <p:nvPicPr>
          <p:cNvPr id="17" name="Picture 16" descr="GH logo.tif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15850" y="1840218"/>
            <a:ext cx="1878505" cy="809203"/>
          </a:xfrm>
          <a:prstGeom prst="rect">
            <a:avLst/>
          </a:prstGeom>
        </p:spPr>
      </p:pic>
      <p:pic>
        <p:nvPicPr>
          <p:cNvPr id="18" name="Picture 17" descr="Live works.tif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528973" y="5162711"/>
            <a:ext cx="1808318" cy="1356239"/>
          </a:xfrm>
          <a:prstGeom prst="rect">
            <a:avLst/>
          </a:prstGeom>
        </p:spPr>
      </p:pic>
      <p:pic>
        <p:nvPicPr>
          <p:cNvPr id="19" name="Picture 18" descr="W&amp;W.tif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113512" y="2894410"/>
            <a:ext cx="3030488" cy="829575"/>
          </a:xfrm>
          <a:prstGeom prst="rect">
            <a:avLst/>
          </a:prstGeom>
        </p:spPr>
      </p:pic>
      <p:pic>
        <p:nvPicPr>
          <p:cNvPr id="20" name="Picture 19" descr="OU.tiff"/>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113512" y="3970536"/>
            <a:ext cx="1511300" cy="1079500"/>
          </a:xfrm>
          <a:prstGeom prst="rect">
            <a:avLst/>
          </a:prstGeom>
        </p:spPr>
      </p:pic>
      <p:pic>
        <p:nvPicPr>
          <p:cNvPr id="2" name="Picture 1" descr="Heritage fund.tiff"/>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605405" y="1719538"/>
            <a:ext cx="1479122" cy="671642"/>
          </a:xfrm>
          <a:prstGeom prst="rect">
            <a:avLst/>
          </a:prstGeom>
        </p:spPr>
      </p:pic>
    </p:spTree>
    <p:extLst>
      <p:ext uri="{BB962C8B-B14F-4D97-AF65-F5344CB8AC3E}">
        <p14:creationId xmlns:p14="http://schemas.microsoft.com/office/powerpoint/2010/main" val="3275076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5" name="Picture 4" descr="Explore desig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231" y="2376499"/>
            <a:ext cx="5598255" cy="2599190"/>
          </a:xfrm>
          <a:prstGeom prst="rect">
            <a:avLst/>
          </a:prstGeom>
        </p:spPr>
      </p:pic>
      <p:pic>
        <p:nvPicPr>
          <p:cNvPr id="9" name="Picture 8" descr="Explore design Cards Flexibility.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4834" y="2194751"/>
            <a:ext cx="3076394" cy="1911654"/>
          </a:xfrm>
          <a:prstGeom prst="rect">
            <a:avLst/>
          </a:prstGeom>
        </p:spPr>
      </p:pic>
      <p:pic>
        <p:nvPicPr>
          <p:cNvPr id="7" name="Picture 6" descr="Explore Theme card delight.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27448" y="2845761"/>
            <a:ext cx="2922457" cy="1818652"/>
          </a:xfrm>
          <a:prstGeom prst="rect">
            <a:avLst/>
          </a:prstGeom>
        </p:spPr>
      </p:pic>
      <p:sp>
        <p:nvSpPr>
          <p:cNvPr id="18" name="Google Shape;232;p38"/>
          <p:cNvSpPr txBox="1"/>
          <p:nvPr/>
        </p:nvSpPr>
        <p:spPr>
          <a:xfrm>
            <a:off x="130694" y="758934"/>
            <a:ext cx="8554500" cy="143581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sz="1800" b="1" dirty="0">
                <a:solidFill>
                  <a:srgbClr val="008080"/>
                </a:solidFill>
                <a:latin typeface="Calibri"/>
                <a:ea typeface="Calibri"/>
                <a:cs typeface="Calibri"/>
                <a:sym typeface="Calibri"/>
              </a:rPr>
              <a:t>Resources:</a:t>
            </a:r>
            <a:r>
              <a:rPr lang="en-GB" sz="2400" b="1" dirty="0">
                <a:solidFill>
                  <a:srgbClr val="7F7F7F"/>
                </a:solidFill>
                <a:latin typeface="Calibri"/>
                <a:ea typeface="Calibri"/>
                <a:cs typeface="Calibri"/>
                <a:sym typeface="Calibri"/>
              </a:rPr>
              <a:t> </a:t>
            </a:r>
          </a:p>
          <a:p>
            <a:pPr lvl="0">
              <a:lnSpc>
                <a:spcPct val="115000"/>
              </a:lnSpc>
              <a:buSzPts val="1100"/>
            </a:pPr>
            <a:r>
              <a:rPr lang="en-GB" sz="1800" b="1" dirty="0">
                <a:solidFill>
                  <a:prstClr val="black"/>
                </a:solidFill>
                <a:latin typeface="Calibri"/>
                <a:ea typeface="Calibri"/>
                <a:cs typeface="Calibri"/>
                <a:sym typeface="Calibri"/>
              </a:rPr>
              <a:t>Explore Design website and prompt cards</a:t>
            </a:r>
          </a:p>
          <a:p>
            <a:pPr lvl="0"/>
            <a:r>
              <a:rPr lang="en-GB" sz="1800" dirty="0">
                <a:solidFill>
                  <a:prstClr val="black"/>
                </a:solidFill>
                <a:latin typeface="Calibri"/>
                <a:ea typeface="Calibri"/>
                <a:cs typeface="Calibri"/>
                <a:sym typeface="Calibri"/>
              </a:rPr>
              <a:t>http://explore-</a:t>
            </a:r>
            <a:r>
              <a:rPr lang="en-GB" sz="1800" dirty="0" err="1">
                <a:solidFill>
                  <a:prstClr val="black"/>
                </a:solidFill>
                <a:latin typeface="Calibri"/>
                <a:ea typeface="Calibri"/>
                <a:cs typeface="Calibri"/>
                <a:sym typeface="Calibri"/>
              </a:rPr>
              <a:t>design.empoweringdesign.net</a:t>
            </a:r>
            <a:r>
              <a:rPr lang="en-GB" sz="1800" dirty="0">
                <a:solidFill>
                  <a:prstClr val="black"/>
                </a:solidFill>
                <a:latin typeface="Calibri"/>
                <a:ea typeface="Calibri"/>
                <a:cs typeface="Calibri"/>
                <a:sym typeface="Calibri"/>
              </a:rPr>
              <a:t>/</a:t>
            </a:r>
          </a:p>
        </p:txBody>
      </p:sp>
      <p:sp>
        <p:nvSpPr>
          <p:cNvPr id="4" name="Shape 632"/>
          <p:cNvSpPr/>
          <p:nvPr/>
        </p:nvSpPr>
        <p:spPr>
          <a:xfrm>
            <a:off x="143786" y="289770"/>
            <a:ext cx="5801112" cy="91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3: Demystifying design</a:t>
            </a:r>
          </a:p>
          <a:p>
            <a:pPr>
              <a:buClr>
                <a:srgbClr val="258592"/>
              </a:buClr>
            </a:pPr>
            <a:endParaRPr lang="en-GB" sz="2400" dirty="0">
              <a:solidFill>
                <a:srgbClr val="008080"/>
              </a:solidFill>
              <a:latin typeface="Calibri"/>
              <a:ea typeface="Calibri"/>
              <a:cs typeface="Calibri"/>
              <a:sym typeface="Calibri"/>
            </a:endParaRPr>
          </a:p>
        </p:txBody>
      </p:sp>
      <p:pic>
        <p:nvPicPr>
          <p:cNvPr id="8" name="Picture 7" descr="Explore card resrouces.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65531" y="3766376"/>
            <a:ext cx="3127500" cy="1957989"/>
          </a:xfrm>
          <a:prstGeom prst="rect">
            <a:avLst/>
          </a:prstGeom>
        </p:spPr>
      </p:pic>
      <p:pic>
        <p:nvPicPr>
          <p:cNvPr id="2" name="Picture 1" descr="Explore design cards legibility.tif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80701" y="4664413"/>
            <a:ext cx="3190235" cy="2009810"/>
          </a:xfrm>
          <a:prstGeom prst="rect">
            <a:avLst/>
          </a:prstGeom>
        </p:spPr>
      </p:pic>
    </p:spTree>
    <p:extLst>
      <p:ext uri="{BB962C8B-B14F-4D97-AF65-F5344CB8AC3E}">
        <p14:creationId xmlns:p14="http://schemas.microsoft.com/office/powerpoint/2010/main" val="3929022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1" name="Rectangle 10"/>
          <p:cNvSpPr/>
          <p:nvPr/>
        </p:nvSpPr>
        <p:spPr>
          <a:xfrm>
            <a:off x="143786" y="893687"/>
            <a:ext cx="8286825" cy="2585323"/>
          </a:xfrm>
          <a:prstGeom prst="rect">
            <a:avLst/>
          </a:prstGeom>
        </p:spPr>
        <p:txBody>
          <a:bodyPr wrap="square">
            <a:spAutoFit/>
          </a:bodyPr>
          <a:lstStyle/>
          <a:p>
            <a:pPr lvl="0">
              <a:buClr>
                <a:srgbClr val="258592"/>
              </a:buClr>
            </a:pPr>
            <a:r>
              <a:rPr lang="en-GB" sz="1800" b="1" dirty="0">
                <a:solidFill>
                  <a:srgbClr val="008080"/>
                </a:solidFill>
                <a:latin typeface="Calibri"/>
                <a:ea typeface="Calibri"/>
                <a:cs typeface="Calibri"/>
                <a:sym typeface="Calibri"/>
              </a:rPr>
              <a:t>The outcome </a:t>
            </a:r>
          </a:p>
          <a:p>
            <a:pPr>
              <a:buClr>
                <a:srgbClr val="258592"/>
              </a:buClr>
            </a:pPr>
            <a:endParaRPr lang="en-GB" sz="1800" dirty="0">
              <a:solidFill>
                <a:schemeClr val="tx1"/>
              </a:solidFill>
              <a:latin typeface="Calibri"/>
              <a:ea typeface="Calibri"/>
              <a:cs typeface="Calibri"/>
              <a:sym typeface="Calibri"/>
            </a:endParaRPr>
          </a:p>
          <a:p>
            <a:pPr marL="285750" indent="-285750">
              <a:buClr>
                <a:srgbClr val="258592"/>
              </a:buClr>
              <a:buFont typeface="Arial"/>
              <a:buChar char="•"/>
            </a:pPr>
            <a:r>
              <a:rPr lang="en-GB" sz="1800" dirty="0">
                <a:solidFill>
                  <a:schemeClr val="tx1"/>
                </a:solidFill>
                <a:latin typeface="Calibri"/>
                <a:ea typeface="Calibri"/>
                <a:cs typeface="Calibri"/>
                <a:sym typeface="Calibri"/>
              </a:rPr>
              <a:t>Realisation that there are many different options</a:t>
            </a:r>
          </a:p>
          <a:p>
            <a:pPr>
              <a:buClr>
                <a:srgbClr val="258592"/>
              </a:buClr>
            </a:pPr>
            <a:endParaRPr lang="en-GB" sz="1800" dirty="0">
              <a:solidFill>
                <a:schemeClr val="tx1"/>
              </a:solidFill>
              <a:latin typeface="Calibri"/>
              <a:ea typeface="Calibri"/>
              <a:cs typeface="Calibri"/>
              <a:sym typeface="Calibri"/>
            </a:endParaRPr>
          </a:p>
          <a:p>
            <a:pPr marL="285750" indent="-285750">
              <a:buClr>
                <a:srgbClr val="258592"/>
              </a:buClr>
              <a:buFont typeface="Arial"/>
              <a:buChar char="•"/>
            </a:pPr>
            <a:r>
              <a:rPr lang="en-GB" sz="1800" dirty="0">
                <a:solidFill>
                  <a:schemeClr val="tx1"/>
                </a:solidFill>
                <a:latin typeface="Calibri"/>
                <a:ea typeface="Calibri"/>
                <a:cs typeface="Calibri"/>
                <a:sym typeface="Calibri"/>
              </a:rPr>
              <a:t>A deeper understanding of the impact of various design solutions on the everyday use and feel of the place</a:t>
            </a:r>
          </a:p>
          <a:p>
            <a:pPr marL="285750" indent="-285750">
              <a:buClr>
                <a:srgbClr val="258592"/>
              </a:buClr>
              <a:buFont typeface="Arial"/>
              <a:buChar char="•"/>
            </a:pPr>
            <a:endParaRPr lang="en-GB" sz="1800" dirty="0">
              <a:solidFill>
                <a:schemeClr val="tx1"/>
              </a:solidFill>
              <a:latin typeface="Calibri"/>
              <a:ea typeface="Calibri"/>
              <a:cs typeface="Calibri"/>
              <a:sym typeface="Calibri"/>
            </a:endParaRPr>
          </a:p>
          <a:p>
            <a:pPr marL="285750" indent="-285750">
              <a:buClr>
                <a:srgbClr val="258592"/>
              </a:buClr>
              <a:buFont typeface="Arial"/>
              <a:buChar char="•"/>
            </a:pPr>
            <a:endParaRPr lang="en-GB" sz="1800" dirty="0">
              <a:solidFill>
                <a:schemeClr val="tx1"/>
              </a:solidFill>
              <a:latin typeface="Calibri"/>
              <a:ea typeface="Calibri"/>
              <a:cs typeface="Calibri"/>
              <a:sym typeface="Calibri"/>
            </a:endParaRPr>
          </a:p>
          <a:p>
            <a:pPr lvl="0">
              <a:buClr>
                <a:srgbClr val="258592"/>
              </a:buClr>
            </a:pPr>
            <a:r>
              <a:rPr lang="en-GB" sz="1800" dirty="0">
                <a:solidFill>
                  <a:schemeClr val="tx1"/>
                </a:solidFill>
                <a:latin typeface="Calibri"/>
                <a:ea typeface="Calibri"/>
                <a:cs typeface="Calibri"/>
                <a:sym typeface="Calibri"/>
              </a:rPr>
              <a:t> </a:t>
            </a:r>
          </a:p>
        </p:txBody>
      </p:sp>
      <p:sp>
        <p:nvSpPr>
          <p:cNvPr id="5" name="Shape 632"/>
          <p:cNvSpPr/>
          <p:nvPr/>
        </p:nvSpPr>
        <p:spPr>
          <a:xfrm>
            <a:off x="143786" y="289770"/>
            <a:ext cx="5801112" cy="91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3: Demystifying design</a:t>
            </a:r>
          </a:p>
          <a:p>
            <a:pPr>
              <a:buClr>
                <a:srgbClr val="258592"/>
              </a:buClr>
            </a:pPr>
            <a:endParaRPr lang="en-GB" sz="2400" dirty="0">
              <a:solidFill>
                <a:srgbClr val="008080"/>
              </a:solidFill>
              <a:latin typeface="Calibri"/>
              <a:ea typeface="Calibri"/>
              <a:cs typeface="Calibri"/>
              <a:sym typeface="Calibri"/>
            </a:endParaRPr>
          </a:p>
        </p:txBody>
      </p:sp>
    </p:spTree>
    <p:extLst>
      <p:ext uri="{BB962C8B-B14F-4D97-AF65-F5344CB8AC3E}">
        <p14:creationId xmlns:p14="http://schemas.microsoft.com/office/powerpoint/2010/main" val="2432353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 name="Google Shape;296;p54" descr="Group designs.jpg"/>
          <p:cNvPicPr preferRelativeResize="0"/>
          <p:nvPr/>
        </p:nvPicPr>
        <p:blipFill rotWithShape="1">
          <a:blip r:embed="rId3">
            <a:alphaModFix/>
          </a:blip>
          <a:srcRect/>
          <a:stretch/>
        </p:blipFill>
        <p:spPr>
          <a:xfrm>
            <a:off x="5969063" y="1006385"/>
            <a:ext cx="3123807" cy="1641518"/>
          </a:xfrm>
          <a:prstGeom prst="rect">
            <a:avLst/>
          </a:prstGeom>
          <a:noFill/>
          <a:ln>
            <a:noFill/>
          </a:ln>
        </p:spPr>
      </p:pic>
      <p:sp>
        <p:nvSpPr>
          <p:cNvPr id="5" name="Shape 632"/>
          <p:cNvSpPr/>
          <p:nvPr/>
        </p:nvSpPr>
        <p:spPr>
          <a:xfrm>
            <a:off x="143785" y="289770"/>
            <a:ext cx="8949085" cy="91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4: Creating opportunities for others to be part of design</a:t>
            </a:r>
            <a:endParaRPr lang="en-GB" sz="2400" dirty="0">
              <a:solidFill>
                <a:srgbClr val="008080"/>
              </a:solidFill>
              <a:latin typeface="Calibri"/>
              <a:ea typeface="Calibri"/>
              <a:cs typeface="Calibri"/>
              <a:sym typeface="Calibri"/>
            </a:endParaRPr>
          </a:p>
        </p:txBody>
      </p:sp>
      <p:sp>
        <p:nvSpPr>
          <p:cNvPr id="7" name="Rectangle 6"/>
          <p:cNvSpPr/>
          <p:nvPr/>
        </p:nvSpPr>
        <p:spPr>
          <a:xfrm>
            <a:off x="143786" y="939053"/>
            <a:ext cx="5571534" cy="1477328"/>
          </a:xfrm>
          <a:prstGeom prst="rect">
            <a:avLst/>
          </a:prstGeom>
        </p:spPr>
        <p:txBody>
          <a:bodyPr wrap="square">
            <a:spAutoFit/>
          </a:bodyPr>
          <a:lstStyle/>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Community Design Leadership that comes with </a:t>
            </a:r>
          </a:p>
          <a:p>
            <a:pPr>
              <a:buClr>
                <a:srgbClr val="258592"/>
              </a:buClr>
            </a:pPr>
            <a:r>
              <a:rPr lang="en-GB" sz="1800" b="1" dirty="0">
                <a:solidFill>
                  <a:srgbClr val="008080"/>
                </a:solidFill>
                <a:latin typeface="Calibri"/>
                <a:ea typeface="Calibri"/>
                <a:cs typeface="Calibri"/>
                <a:sym typeface="Calibri"/>
              </a:rPr>
              <a:t>the creation of opportunities (events and materials) for inviting / engaging a community and professionals in shaping together design decisions </a:t>
            </a:r>
          </a:p>
        </p:txBody>
      </p:sp>
    </p:spTree>
    <p:extLst>
      <p:ext uri="{BB962C8B-B14F-4D97-AF65-F5344CB8AC3E}">
        <p14:creationId xmlns:p14="http://schemas.microsoft.com/office/powerpoint/2010/main" val="1302710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5" name="Shape 632"/>
          <p:cNvSpPr/>
          <p:nvPr/>
        </p:nvSpPr>
        <p:spPr>
          <a:xfrm>
            <a:off x="143785" y="289770"/>
            <a:ext cx="9531306" cy="91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4: Creating opportunities for others to be part of design</a:t>
            </a:r>
            <a:endParaRPr lang="en-GB" sz="2400" dirty="0">
              <a:solidFill>
                <a:srgbClr val="008080"/>
              </a:solidFill>
              <a:latin typeface="Calibri"/>
              <a:ea typeface="Calibri"/>
              <a:cs typeface="Calibri"/>
              <a:sym typeface="Calibri"/>
            </a:endParaRPr>
          </a:p>
        </p:txBody>
      </p:sp>
      <p:pic>
        <p:nvPicPr>
          <p:cNvPr id="4" name="Picture 3" descr="All Sains Hanley Outsid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3653" y="1060771"/>
            <a:ext cx="3065574" cy="2043716"/>
          </a:xfrm>
          <a:prstGeom prst="rect">
            <a:avLst/>
          </a:prstGeom>
        </p:spPr>
      </p:pic>
      <p:pic>
        <p:nvPicPr>
          <p:cNvPr id="18" name="Picture 17" descr="Worceste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3761" y="1060771"/>
            <a:ext cx="3065574" cy="2043716"/>
          </a:xfrm>
          <a:prstGeom prst="rect">
            <a:avLst/>
          </a:prstGeom>
        </p:spPr>
      </p:pic>
      <p:pic>
        <p:nvPicPr>
          <p:cNvPr id="19" name="Picture 18" descr="Laundy 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3653" y="3277681"/>
            <a:ext cx="3790359" cy="2842769"/>
          </a:xfrm>
          <a:prstGeom prst="rect">
            <a:avLst/>
          </a:prstGeom>
        </p:spPr>
      </p:pic>
      <p:sp>
        <p:nvSpPr>
          <p:cNvPr id="21" name="Rectangle 20"/>
          <p:cNvSpPr/>
          <p:nvPr/>
        </p:nvSpPr>
        <p:spPr>
          <a:xfrm>
            <a:off x="1173653" y="6188694"/>
            <a:ext cx="5765220" cy="369332"/>
          </a:xfrm>
          <a:prstGeom prst="rect">
            <a:avLst/>
          </a:prstGeom>
        </p:spPr>
        <p:txBody>
          <a:bodyPr wrap="none">
            <a:spAutoFit/>
          </a:bodyPr>
          <a:lstStyle/>
          <a:p>
            <a:r>
              <a:rPr lang="en-GB" sz="1800" dirty="0">
                <a:solidFill>
                  <a:srgbClr val="008080"/>
                </a:solidFill>
                <a:latin typeface="+mn-lt"/>
              </a:rPr>
              <a:t>Key story for most places of worship that we worked with… </a:t>
            </a:r>
          </a:p>
        </p:txBody>
      </p:sp>
      <p:pic>
        <p:nvPicPr>
          <p:cNvPr id="22" name="Picture 21" descr="IMG_7167.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5157492" y="3804325"/>
            <a:ext cx="2799558" cy="1866372"/>
          </a:xfrm>
          <a:prstGeom prst="rect">
            <a:avLst/>
          </a:prstGeom>
        </p:spPr>
      </p:pic>
    </p:spTree>
    <p:extLst>
      <p:ext uri="{BB962C8B-B14F-4D97-AF65-F5344CB8AC3E}">
        <p14:creationId xmlns:p14="http://schemas.microsoft.com/office/powerpoint/2010/main" val="3630965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20" name="Isosceles Triangle 19"/>
          <p:cNvSpPr/>
          <p:nvPr/>
        </p:nvSpPr>
        <p:spPr>
          <a:xfrm>
            <a:off x="2577622" y="2848267"/>
            <a:ext cx="3087019" cy="2286365"/>
          </a:xfrm>
          <a:prstGeom prst="triangle">
            <a:avLst/>
          </a:prstGeom>
          <a:noFill/>
          <a:ln>
            <a:solidFill>
              <a:schemeClr val="bg1">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hape 632"/>
          <p:cNvSpPr/>
          <p:nvPr/>
        </p:nvSpPr>
        <p:spPr>
          <a:xfrm>
            <a:off x="143785" y="289770"/>
            <a:ext cx="9531306" cy="91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4: Creating opportunities for others to be part of design</a:t>
            </a:r>
            <a:endParaRPr lang="en-GB" sz="2400" dirty="0">
              <a:solidFill>
                <a:srgbClr val="008080"/>
              </a:solidFill>
              <a:latin typeface="Calibri"/>
              <a:ea typeface="Calibri"/>
              <a:cs typeface="Calibri"/>
              <a:sym typeface="Calibri"/>
            </a:endParaRPr>
          </a:p>
        </p:txBody>
      </p:sp>
      <p:sp>
        <p:nvSpPr>
          <p:cNvPr id="8" name="Rectangle 7"/>
          <p:cNvSpPr/>
          <p:nvPr/>
        </p:nvSpPr>
        <p:spPr>
          <a:xfrm>
            <a:off x="121504" y="1060102"/>
            <a:ext cx="9022496" cy="1200329"/>
          </a:xfrm>
          <a:prstGeom prst="rect">
            <a:avLst/>
          </a:prstGeom>
        </p:spPr>
        <p:txBody>
          <a:bodyPr wrap="square">
            <a:spAutoFit/>
          </a:bodyPr>
          <a:lstStyle/>
          <a:p>
            <a:pPr lvl="0">
              <a:buClr>
                <a:srgbClr val="258592"/>
              </a:buClr>
            </a:pPr>
            <a:r>
              <a:rPr lang="en-GB" sz="1800" b="1" dirty="0">
                <a:solidFill>
                  <a:srgbClr val="008080"/>
                </a:solidFill>
                <a:latin typeface="Calibri"/>
                <a:ea typeface="Calibri"/>
                <a:cs typeface="Calibri"/>
                <a:sym typeface="Calibri"/>
              </a:rPr>
              <a:t>Obstacle: </a:t>
            </a:r>
            <a:r>
              <a:rPr lang="en-GB" sz="1800" dirty="0">
                <a:solidFill>
                  <a:schemeClr val="tx1"/>
                </a:solidFill>
                <a:latin typeface="Calibri"/>
                <a:ea typeface="Calibri"/>
                <a:cs typeface="Calibri"/>
                <a:sym typeface="Calibri"/>
              </a:rPr>
              <a:t>Places of worship are facing complex challenges and tensions that cannot be (sustainably) addressed by a single person </a:t>
            </a:r>
          </a:p>
          <a:p>
            <a:pPr lvl="0">
              <a:buClr>
                <a:srgbClr val="258592"/>
              </a:buClr>
            </a:pPr>
            <a:endParaRPr lang="en-GB" sz="1800" dirty="0">
              <a:solidFill>
                <a:schemeClr val="tx1"/>
              </a:solidFill>
              <a:latin typeface="Calibri"/>
              <a:ea typeface="Calibri"/>
              <a:cs typeface="Calibri"/>
              <a:sym typeface="Calibri"/>
            </a:endParaRPr>
          </a:p>
          <a:p>
            <a:pPr lvl="0">
              <a:buClr>
                <a:srgbClr val="258592"/>
              </a:buClr>
            </a:pPr>
            <a:r>
              <a:rPr lang="en-GB" sz="1800" i="1" dirty="0">
                <a:solidFill>
                  <a:schemeClr val="tx1"/>
                </a:solidFill>
                <a:latin typeface="Calibri"/>
                <a:ea typeface="Calibri"/>
                <a:cs typeface="Calibri"/>
                <a:sym typeface="Calibri"/>
              </a:rPr>
              <a:t> </a:t>
            </a:r>
          </a:p>
        </p:txBody>
      </p:sp>
      <p:sp>
        <p:nvSpPr>
          <p:cNvPr id="17" name="Rectangle 16"/>
          <p:cNvSpPr/>
          <p:nvPr/>
        </p:nvSpPr>
        <p:spPr>
          <a:xfrm>
            <a:off x="1455707" y="5159145"/>
            <a:ext cx="1421769" cy="523220"/>
          </a:xfrm>
          <a:prstGeom prst="rect">
            <a:avLst/>
          </a:prstGeom>
          <a:solidFill>
            <a:schemeClr val="bg1">
              <a:alpha val="34000"/>
            </a:schemeClr>
          </a:solidFill>
        </p:spPr>
        <p:txBody>
          <a:bodyPr wrap="square">
            <a:spAutoFit/>
          </a:bodyPr>
          <a:lstStyle/>
          <a:p>
            <a:pPr algn="ctr"/>
            <a:r>
              <a:rPr lang="en-US" sz="1400" b="1" dirty="0">
                <a:solidFill>
                  <a:schemeClr val="tx1"/>
                </a:solidFill>
              </a:rPr>
              <a:t>Holiness</a:t>
            </a:r>
          </a:p>
          <a:p>
            <a:pPr algn="ctr"/>
            <a:r>
              <a:rPr lang="en-US" dirty="0">
                <a:solidFill>
                  <a:schemeClr val="tx1"/>
                </a:solidFill>
              </a:rPr>
              <a:t>(Serving God)</a:t>
            </a:r>
            <a:endParaRPr lang="en-US" sz="1400" dirty="0">
              <a:solidFill>
                <a:schemeClr val="tx1"/>
              </a:solidFill>
            </a:endParaRPr>
          </a:p>
        </p:txBody>
      </p:sp>
      <p:sp>
        <p:nvSpPr>
          <p:cNvPr id="23" name="Rectangle 22"/>
          <p:cNvSpPr/>
          <p:nvPr/>
        </p:nvSpPr>
        <p:spPr>
          <a:xfrm>
            <a:off x="4848716" y="5159145"/>
            <a:ext cx="2899425" cy="523220"/>
          </a:xfrm>
          <a:prstGeom prst="rect">
            <a:avLst/>
          </a:prstGeom>
          <a:solidFill>
            <a:schemeClr val="bg1">
              <a:alpha val="34000"/>
            </a:schemeClr>
          </a:solidFill>
        </p:spPr>
        <p:txBody>
          <a:bodyPr wrap="square">
            <a:spAutoFit/>
          </a:bodyPr>
          <a:lstStyle/>
          <a:p>
            <a:pPr algn="ctr"/>
            <a:r>
              <a:rPr lang="en-US" sz="1400" b="1" dirty="0">
                <a:solidFill>
                  <a:schemeClr val="tx1"/>
                </a:solidFill>
              </a:rPr>
              <a:t>Hospitality</a:t>
            </a:r>
          </a:p>
          <a:p>
            <a:pPr algn="ctr"/>
            <a:r>
              <a:rPr lang="en-US" dirty="0">
                <a:solidFill>
                  <a:schemeClr val="tx1"/>
                </a:solidFill>
              </a:rPr>
              <a:t>(Open to the wider community)</a:t>
            </a:r>
            <a:endParaRPr lang="en-US" sz="1400" dirty="0">
              <a:solidFill>
                <a:schemeClr val="tx1"/>
              </a:solidFill>
            </a:endParaRPr>
          </a:p>
        </p:txBody>
      </p:sp>
      <p:sp>
        <p:nvSpPr>
          <p:cNvPr id="24" name="Rectangle 23"/>
          <p:cNvSpPr/>
          <p:nvPr/>
        </p:nvSpPr>
        <p:spPr>
          <a:xfrm>
            <a:off x="2528631" y="2202051"/>
            <a:ext cx="3187846" cy="523220"/>
          </a:xfrm>
          <a:prstGeom prst="rect">
            <a:avLst/>
          </a:prstGeom>
          <a:solidFill>
            <a:schemeClr val="bg1">
              <a:alpha val="34000"/>
            </a:schemeClr>
          </a:solidFill>
        </p:spPr>
        <p:txBody>
          <a:bodyPr wrap="square">
            <a:spAutoFit/>
          </a:bodyPr>
          <a:lstStyle/>
          <a:p>
            <a:pPr algn="ctr"/>
            <a:r>
              <a:rPr lang="en-US" sz="1400" b="1" dirty="0">
                <a:solidFill>
                  <a:schemeClr val="tx1"/>
                </a:solidFill>
              </a:rPr>
              <a:t>Homeliness</a:t>
            </a:r>
            <a:r>
              <a:rPr lang="en-US" sz="1400" dirty="0">
                <a:solidFill>
                  <a:schemeClr val="tx1"/>
                </a:solidFill>
              </a:rPr>
              <a:t> </a:t>
            </a:r>
          </a:p>
          <a:p>
            <a:pPr algn="ctr"/>
            <a:r>
              <a:rPr lang="en-US" sz="1400" dirty="0">
                <a:solidFill>
                  <a:schemeClr val="tx1"/>
                </a:solidFill>
              </a:rPr>
              <a:t>(Confortable place for worshipers) </a:t>
            </a:r>
          </a:p>
        </p:txBody>
      </p:sp>
      <p:sp>
        <p:nvSpPr>
          <p:cNvPr id="25" name="Rectangle 24"/>
          <p:cNvSpPr/>
          <p:nvPr/>
        </p:nvSpPr>
        <p:spPr>
          <a:xfrm>
            <a:off x="3136176" y="4267094"/>
            <a:ext cx="1997638" cy="523220"/>
          </a:xfrm>
          <a:prstGeom prst="rect">
            <a:avLst/>
          </a:prstGeom>
          <a:solidFill>
            <a:schemeClr val="bg1">
              <a:alpha val="34000"/>
            </a:schemeClr>
          </a:solidFill>
        </p:spPr>
        <p:txBody>
          <a:bodyPr wrap="square">
            <a:spAutoFit/>
          </a:bodyPr>
          <a:lstStyle/>
          <a:p>
            <a:pPr algn="ctr"/>
            <a:r>
              <a:rPr lang="en-US" sz="1400" dirty="0">
                <a:solidFill>
                  <a:schemeClr val="tx1"/>
                </a:solidFill>
              </a:rPr>
              <a:t>(the historic fabric of) </a:t>
            </a:r>
          </a:p>
          <a:p>
            <a:pPr algn="ctr"/>
            <a:r>
              <a:rPr lang="en-US" sz="1400" b="1" dirty="0">
                <a:solidFill>
                  <a:schemeClr val="tx1"/>
                </a:solidFill>
              </a:rPr>
              <a:t>the building</a:t>
            </a:r>
          </a:p>
        </p:txBody>
      </p:sp>
      <p:pic>
        <p:nvPicPr>
          <p:cNvPr id="9" name="Google Shape;250;p50" descr="Pull .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77476" y="3172955"/>
            <a:ext cx="2657551" cy="1012605"/>
          </a:xfrm>
          <a:prstGeom prst="rect">
            <a:avLst/>
          </a:prstGeom>
          <a:noFill/>
          <a:ln>
            <a:noFill/>
          </a:ln>
        </p:spPr>
      </p:pic>
    </p:spTree>
    <p:extLst>
      <p:ext uri="{BB962C8B-B14F-4D97-AF65-F5344CB8AC3E}">
        <p14:creationId xmlns:p14="http://schemas.microsoft.com/office/powerpoint/2010/main" val="3807935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5" name="Shape 632"/>
          <p:cNvSpPr/>
          <p:nvPr/>
        </p:nvSpPr>
        <p:spPr>
          <a:xfrm>
            <a:off x="143785" y="289770"/>
            <a:ext cx="9531306" cy="91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4: Creating opportunities for others to be part of design</a:t>
            </a:r>
            <a:endParaRPr lang="en-GB" sz="2400" dirty="0">
              <a:solidFill>
                <a:srgbClr val="008080"/>
              </a:solidFill>
              <a:latin typeface="Calibri"/>
              <a:ea typeface="Calibri"/>
              <a:cs typeface="Calibri"/>
              <a:sym typeface="Calibri"/>
            </a:endParaRPr>
          </a:p>
        </p:txBody>
      </p:sp>
      <p:sp>
        <p:nvSpPr>
          <p:cNvPr id="8" name="Rectangle 7"/>
          <p:cNvSpPr/>
          <p:nvPr/>
        </p:nvSpPr>
        <p:spPr>
          <a:xfrm>
            <a:off x="121504" y="1060102"/>
            <a:ext cx="9022496" cy="2031325"/>
          </a:xfrm>
          <a:prstGeom prst="rect">
            <a:avLst/>
          </a:prstGeom>
        </p:spPr>
        <p:txBody>
          <a:bodyPr wrap="square">
            <a:spAutoFit/>
          </a:bodyPr>
          <a:lstStyle/>
          <a:p>
            <a:pPr lvl="0">
              <a:buClr>
                <a:srgbClr val="258592"/>
              </a:buClr>
            </a:pPr>
            <a:r>
              <a:rPr lang="en-GB" sz="1800" b="1" dirty="0">
                <a:solidFill>
                  <a:srgbClr val="008080"/>
                </a:solidFill>
                <a:latin typeface="Calibri"/>
                <a:ea typeface="Calibri"/>
                <a:cs typeface="Calibri"/>
                <a:sym typeface="Calibri"/>
              </a:rPr>
              <a:t>Strategy</a:t>
            </a:r>
          </a:p>
          <a:p>
            <a:pPr lvl="0">
              <a:buClr>
                <a:srgbClr val="258592"/>
              </a:buClr>
            </a:pPr>
            <a:endParaRPr lang="en-GB" sz="1800" b="1" dirty="0">
              <a:solidFill>
                <a:schemeClr val="tx1"/>
              </a:solidFill>
              <a:latin typeface="Calibri"/>
              <a:ea typeface="Calibri"/>
              <a:cs typeface="Calibri"/>
              <a:sym typeface="Calibri"/>
            </a:endParaRPr>
          </a:p>
          <a:p>
            <a:pPr marL="285750" lvl="0" indent="-285750">
              <a:buClr>
                <a:srgbClr val="258592"/>
              </a:buClr>
              <a:buFont typeface="Arial"/>
              <a:buChar char="•"/>
            </a:pPr>
            <a:r>
              <a:rPr lang="en-GB" sz="1800" b="1" dirty="0">
                <a:solidFill>
                  <a:schemeClr val="tx1"/>
                </a:solidFill>
                <a:latin typeface="Calibri"/>
                <a:ea typeface="Calibri"/>
                <a:cs typeface="Calibri"/>
                <a:sym typeface="Calibri"/>
              </a:rPr>
              <a:t>Create a team</a:t>
            </a:r>
            <a:r>
              <a:rPr lang="en-GB" sz="1800" dirty="0">
                <a:solidFill>
                  <a:schemeClr val="tx1"/>
                </a:solidFill>
                <a:latin typeface="Calibri"/>
                <a:ea typeface="Calibri"/>
                <a:cs typeface="Calibri"/>
                <a:sym typeface="Calibri"/>
              </a:rPr>
              <a:t>: a group of worshipers, building users, potential users or in some cases members of the wider community that can help connect to local need and resources</a:t>
            </a:r>
          </a:p>
          <a:p>
            <a:pPr marL="285750" lvl="0" indent="-285750">
              <a:buClr>
                <a:srgbClr val="258592"/>
              </a:buClr>
              <a:buFont typeface="Arial"/>
              <a:buChar char="•"/>
            </a:pPr>
            <a:endParaRPr lang="en-GB" sz="1800" dirty="0">
              <a:solidFill>
                <a:schemeClr val="tx1"/>
              </a:solidFill>
              <a:latin typeface="Calibri"/>
              <a:ea typeface="Calibri"/>
              <a:cs typeface="Calibri"/>
              <a:sym typeface="Calibri"/>
            </a:endParaRPr>
          </a:p>
          <a:p>
            <a:pPr marL="285750" lvl="0" indent="-285750">
              <a:buClr>
                <a:srgbClr val="258592"/>
              </a:buClr>
              <a:buFont typeface="Arial"/>
              <a:buChar char="•"/>
            </a:pPr>
            <a:r>
              <a:rPr lang="en-GB" sz="1800" b="1" dirty="0">
                <a:solidFill>
                  <a:schemeClr val="tx1"/>
                </a:solidFill>
                <a:latin typeface="Calibri"/>
                <a:ea typeface="Calibri"/>
                <a:cs typeface="Calibri"/>
                <a:sym typeface="Calibri"/>
              </a:rPr>
              <a:t>Set up processes: </a:t>
            </a:r>
            <a:r>
              <a:rPr lang="en-GB" sz="1800" dirty="0">
                <a:solidFill>
                  <a:schemeClr val="tx1"/>
                </a:solidFill>
                <a:latin typeface="Calibri"/>
                <a:ea typeface="Calibri"/>
                <a:cs typeface="Calibri"/>
                <a:sym typeface="Calibri"/>
              </a:rPr>
              <a:t>focus on setting up processes (activities) to bring people together to explore issues, develop a vision and define options</a:t>
            </a:r>
            <a:endParaRPr lang="en-GB" sz="1800" i="1" dirty="0">
              <a:solidFill>
                <a:schemeClr val="tx1"/>
              </a:solidFill>
              <a:latin typeface="Calibri"/>
              <a:ea typeface="Calibri"/>
              <a:cs typeface="Calibri"/>
              <a:sym typeface="Calibri"/>
            </a:endParaRPr>
          </a:p>
        </p:txBody>
      </p:sp>
      <p:pic>
        <p:nvPicPr>
          <p:cNvPr id="4" name="Google Shape;483;p70" descr="IMG_1955.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47269" y="4046523"/>
            <a:ext cx="3021910" cy="1761710"/>
          </a:xfrm>
          <a:prstGeom prst="rect">
            <a:avLst/>
          </a:prstGeom>
          <a:noFill/>
          <a:ln>
            <a:noFill/>
          </a:ln>
        </p:spPr>
      </p:pic>
      <p:pic>
        <p:nvPicPr>
          <p:cNvPr id="6" name="Picture 5" descr="Sheffiel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3865" y="4046523"/>
            <a:ext cx="2642564" cy="1761710"/>
          </a:xfrm>
          <a:prstGeom prst="rect">
            <a:avLst/>
          </a:prstGeom>
        </p:spPr>
      </p:pic>
      <p:pic>
        <p:nvPicPr>
          <p:cNvPr id="7" name="Google Shape;491;p71" descr="IMG_1745.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0381" y="4046523"/>
            <a:ext cx="2659716" cy="1761709"/>
          </a:xfrm>
          <a:prstGeom prst="rect">
            <a:avLst/>
          </a:prstGeom>
          <a:noFill/>
          <a:ln>
            <a:noFill/>
          </a:ln>
        </p:spPr>
      </p:pic>
      <p:sp>
        <p:nvSpPr>
          <p:cNvPr id="9" name="Rectangle 8"/>
          <p:cNvSpPr/>
          <p:nvPr/>
        </p:nvSpPr>
        <p:spPr>
          <a:xfrm>
            <a:off x="156744" y="5743442"/>
            <a:ext cx="2637435" cy="523220"/>
          </a:xfrm>
          <a:prstGeom prst="rect">
            <a:avLst/>
          </a:prstGeom>
        </p:spPr>
        <p:txBody>
          <a:bodyPr wrap="square">
            <a:spAutoFit/>
          </a:bodyPr>
          <a:lstStyle/>
          <a:p>
            <a:r>
              <a:rPr lang="en-GB" dirty="0">
                <a:solidFill>
                  <a:schemeClr val="tx1"/>
                </a:solidFill>
                <a:latin typeface="+mn-lt"/>
              </a:rPr>
              <a:t>Explore</a:t>
            </a:r>
          </a:p>
          <a:p>
            <a:r>
              <a:rPr lang="en-GB" dirty="0">
                <a:solidFill>
                  <a:schemeClr val="tx1"/>
                </a:solidFill>
                <a:latin typeface="+mn-lt"/>
              </a:rPr>
              <a:t>shared issues and opportunities</a:t>
            </a:r>
          </a:p>
        </p:txBody>
      </p:sp>
      <p:sp>
        <p:nvSpPr>
          <p:cNvPr id="10" name="Rectangle 9"/>
          <p:cNvSpPr/>
          <p:nvPr/>
        </p:nvSpPr>
        <p:spPr>
          <a:xfrm>
            <a:off x="2947269" y="5756373"/>
            <a:ext cx="3021910" cy="523220"/>
          </a:xfrm>
          <a:prstGeom prst="rect">
            <a:avLst/>
          </a:prstGeom>
        </p:spPr>
        <p:txBody>
          <a:bodyPr wrap="square">
            <a:spAutoFit/>
          </a:bodyPr>
          <a:lstStyle/>
          <a:p>
            <a:r>
              <a:rPr lang="en-GB" dirty="0">
                <a:solidFill>
                  <a:schemeClr val="tx1"/>
                </a:solidFill>
                <a:latin typeface="+mn-lt"/>
              </a:rPr>
              <a:t>Develop </a:t>
            </a:r>
          </a:p>
          <a:p>
            <a:r>
              <a:rPr lang="en-GB" dirty="0">
                <a:solidFill>
                  <a:schemeClr val="tx1"/>
                </a:solidFill>
                <a:latin typeface="+mn-lt"/>
              </a:rPr>
              <a:t>purposes for a project and vision</a:t>
            </a:r>
          </a:p>
        </p:txBody>
      </p:sp>
      <p:sp>
        <p:nvSpPr>
          <p:cNvPr id="11" name="Rectangle 10"/>
          <p:cNvSpPr/>
          <p:nvPr/>
        </p:nvSpPr>
        <p:spPr>
          <a:xfrm>
            <a:off x="6056784" y="5756400"/>
            <a:ext cx="3021910" cy="523220"/>
          </a:xfrm>
          <a:prstGeom prst="rect">
            <a:avLst/>
          </a:prstGeom>
        </p:spPr>
        <p:txBody>
          <a:bodyPr wrap="square">
            <a:spAutoFit/>
          </a:bodyPr>
          <a:lstStyle/>
          <a:p>
            <a:r>
              <a:rPr lang="en-GB" dirty="0">
                <a:solidFill>
                  <a:schemeClr val="tx1"/>
                </a:solidFill>
                <a:latin typeface="+mn-lt"/>
              </a:rPr>
              <a:t>Define</a:t>
            </a:r>
          </a:p>
          <a:p>
            <a:r>
              <a:rPr lang="en-GB" dirty="0">
                <a:solidFill>
                  <a:schemeClr val="tx1"/>
                </a:solidFill>
                <a:latin typeface="+mn-lt"/>
              </a:rPr>
              <a:t>design options and their impact</a:t>
            </a:r>
          </a:p>
        </p:txBody>
      </p:sp>
    </p:spTree>
    <p:extLst>
      <p:ext uri="{BB962C8B-B14F-4D97-AF65-F5344CB8AC3E}">
        <p14:creationId xmlns:p14="http://schemas.microsoft.com/office/powerpoint/2010/main" val="2558599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5" name="Shape 632"/>
          <p:cNvSpPr/>
          <p:nvPr/>
        </p:nvSpPr>
        <p:spPr>
          <a:xfrm>
            <a:off x="143785" y="289770"/>
            <a:ext cx="9531306" cy="9189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4: Creating opportunities for others to be part of design</a:t>
            </a:r>
            <a:endParaRPr lang="en-GB" sz="2400" dirty="0">
              <a:solidFill>
                <a:srgbClr val="008080"/>
              </a:solidFill>
              <a:latin typeface="Calibri"/>
              <a:ea typeface="Calibri"/>
              <a:cs typeface="Calibri"/>
              <a:sym typeface="Calibri"/>
            </a:endParaRPr>
          </a:p>
        </p:txBody>
      </p:sp>
      <p:sp>
        <p:nvSpPr>
          <p:cNvPr id="12" name="Google Shape;232;p38"/>
          <p:cNvSpPr txBox="1"/>
          <p:nvPr/>
        </p:nvSpPr>
        <p:spPr>
          <a:xfrm>
            <a:off x="130694" y="934733"/>
            <a:ext cx="8554500" cy="3053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sz="1800" b="1" dirty="0">
                <a:solidFill>
                  <a:srgbClr val="008080"/>
                </a:solidFill>
                <a:latin typeface="Calibri"/>
                <a:ea typeface="Calibri"/>
                <a:cs typeface="Calibri"/>
                <a:sym typeface="Calibri"/>
              </a:rPr>
              <a:t>Resources:</a:t>
            </a:r>
            <a:r>
              <a:rPr lang="en-GB" sz="2400" b="1" dirty="0">
                <a:solidFill>
                  <a:srgbClr val="7F7F7F"/>
                </a:solidFill>
                <a:latin typeface="Calibri"/>
                <a:ea typeface="Calibri"/>
                <a:cs typeface="Calibri"/>
                <a:sym typeface="Calibri"/>
              </a:rPr>
              <a:t> </a:t>
            </a:r>
          </a:p>
          <a:p>
            <a:pPr lvl="0">
              <a:lnSpc>
                <a:spcPct val="115000"/>
              </a:lnSpc>
              <a:buSzPts val="1100"/>
            </a:pPr>
            <a:r>
              <a:rPr lang="en-GB" sz="1800" b="1" dirty="0">
                <a:solidFill>
                  <a:prstClr val="black"/>
                </a:solidFill>
                <a:latin typeface="Calibri"/>
                <a:ea typeface="Calibri"/>
                <a:cs typeface="Calibri"/>
                <a:sym typeface="Calibri"/>
              </a:rPr>
              <a:t>Designing places with people booklets</a:t>
            </a:r>
          </a:p>
          <a:p>
            <a:pPr lvl="0"/>
            <a:r>
              <a:rPr lang="en-GB" sz="1800" dirty="0">
                <a:solidFill>
                  <a:prstClr val="black"/>
                </a:solidFill>
                <a:latin typeface="Calibri"/>
                <a:ea typeface="Calibri"/>
                <a:cs typeface="Calibri"/>
                <a:sym typeface="Calibri"/>
              </a:rPr>
              <a:t>http://</a:t>
            </a:r>
            <a:r>
              <a:rPr lang="en-GB" sz="1800" dirty="0" err="1">
                <a:solidFill>
                  <a:prstClr val="black"/>
                </a:solidFill>
                <a:latin typeface="Calibri"/>
                <a:ea typeface="Calibri"/>
                <a:cs typeface="Calibri"/>
                <a:sym typeface="Calibri"/>
              </a:rPr>
              <a:t>empoweringdesign.net</a:t>
            </a:r>
            <a:r>
              <a:rPr lang="en-GB" sz="1800" dirty="0">
                <a:solidFill>
                  <a:prstClr val="black"/>
                </a:solidFill>
                <a:latin typeface="Calibri"/>
                <a:ea typeface="Calibri"/>
                <a:cs typeface="Calibri"/>
                <a:sym typeface="Calibri"/>
              </a:rPr>
              <a:t>/</a:t>
            </a:r>
          </a:p>
          <a:p>
            <a:pPr marL="0" lvl="0" indent="0" algn="l" rtl="0">
              <a:spcBef>
                <a:spcPts val="0"/>
              </a:spcBef>
              <a:spcAft>
                <a:spcPts val="0"/>
              </a:spcAft>
              <a:buNone/>
            </a:pPr>
            <a:endParaRPr sz="2400" b="1" dirty="0">
              <a:solidFill>
                <a:srgbClr val="7F7F7F"/>
              </a:solidFill>
              <a:latin typeface="Calibri"/>
              <a:ea typeface="Calibri"/>
              <a:cs typeface="Calibri"/>
              <a:sym typeface="Calibri"/>
            </a:endParaRPr>
          </a:p>
        </p:txBody>
      </p:sp>
      <p:pic>
        <p:nvPicPr>
          <p:cNvPr id="13" name="Google Shape;234;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3362" y="2834409"/>
            <a:ext cx="5219098" cy="2546124"/>
          </a:xfrm>
          <a:prstGeom prst="rect">
            <a:avLst/>
          </a:prstGeom>
          <a:noFill/>
          <a:ln>
            <a:noFill/>
          </a:ln>
        </p:spPr>
      </p:pic>
      <p:pic>
        <p:nvPicPr>
          <p:cNvPr id="14" name="Google Shape;235;p3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77662" y="2746359"/>
            <a:ext cx="2803474" cy="2546124"/>
          </a:xfrm>
          <a:prstGeom prst="rect">
            <a:avLst/>
          </a:prstGeom>
          <a:noFill/>
          <a:ln>
            <a:noFill/>
          </a:ln>
        </p:spPr>
      </p:pic>
    </p:spTree>
    <p:extLst>
      <p:ext uri="{BB962C8B-B14F-4D97-AF65-F5344CB8AC3E}">
        <p14:creationId xmlns:p14="http://schemas.microsoft.com/office/powerpoint/2010/main" val="2312111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Shape 335"/>
        <p:cNvGrpSpPr/>
        <p:nvPr/>
      </p:nvGrpSpPr>
      <p:grpSpPr>
        <a:xfrm>
          <a:off x="0" y="0"/>
          <a:ext cx="0" cy="0"/>
          <a:chOff x="0" y="0"/>
          <a:chExt cx="0" cy="0"/>
        </a:xfrm>
      </p:grpSpPr>
      <p:sp>
        <p:nvSpPr>
          <p:cNvPr id="336" name="Google Shape;336;p57"/>
          <p:cNvSpPr/>
          <p:nvPr/>
        </p:nvSpPr>
        <p:spPr>
          <a:xfrm>
            <a:off x="195277" y="289770"/>
            <a:ext cx="8590738" cy="2884930"/>
          </a:xfrm>
          <a:prstGeom prst="rect">
            <a:avLst/>
          </a:prstGeom>
          <a:noFill/>
          <a:ln>
            <a:noFill/>
          </a:ln>
        </p:spPr>
        <p:txBody>
          <a:bodyPr spcFirstLastPara="1" wrap="square" lIns="91425" tIns="45700" rIns="91425" bIns="45700" anchor="t" anchorCtr="0">
            <a:noAutofit/>
          </a:bodyPr>
          <a:lstStyle/>
          <a:p>
            <a:pPr>
              <a:buClr>
                <a:srgbClr val="258592"/>
              </a:buClr>
              <a:buSzPts val="2400"/>
              <a:buFont typeface="Calibri"/>
              <a:buNone/>
            </a:pPr>
            <a:r>
              <a:rPr lang="en-GB" sz="2400" b="1" dirty="0">
                <a:solidFill>
                  <a:prstClr val="white"/>
                </a:solidFill>
                <a:latin typeface="Calibri"/>
                <a:ea typeface="Calibri"/>
                <a:cs typeface="Calibri"/>
                <a:sym typeface="Calibri"/>
              </a:rPr>
              <a:t>As a conclusion….</a:t>
            </a:r>
          </a:p>
          <a:p>
            <a:pPr>
              <a:buClr>
                <a:srgbClr val="258592"/>
              </a:buClr>
              <a:buSzPts val="2400"/>
              <a:buFont typeface="Calibri"/>
              <a:buNone/>
            </a:pPr>
            <a:endParaRPr lang="en-GB" sz="2400" b="1" dirty="0">
              <a:solidFill>
                <a:prstClr val="white"/>
              </a:solidFill>
              <a:latin typeface="Calibri"/>
              <a:ea typeface="Calibri"/>
              <a:cs typeface="Calibri"/>
              <a:sym typeface="Calibri"/>
            </a:endParaRPr>
          </a:p>
          <a:p>
            <a:pPr lvl="0">
              <a:buClr>
                <a:srgbClr val="258592"/>
              </a:buClr>
              <a:buSzPts val="2400"/>
            </a:pPr>
            <a:endParaRPr lang="en-GB" sz="2400" dirty="0">
              <a:solidFill>
                <a:schemeClr val="bg1"/>
              </a:solidFill>
              <a:ea typeface="Calibri"/>
              <a:cs typeface="Calibri"/>
              <a:sym typeface="Calibri"/>
            </a:endParaRPr>
          </a:p>
          <a:p>
            <a:pPr lvl="0">
              <a:buClr>
                <a:srgbClr val="258592"/>
              </a:buClr>
              <a:buSzPts val="2400"/>
            </a:pPr>
            <a:endParaRPr lang="en-GB" sz="2400" dirty="0">
              <a:solidFill>
                <a:schemeClr val="bg1"/>
              </a:solidFill>
              <a:ea typeface="Calibri"/>
              <a:cs typeface="Calibri"/>
              <a:sym typeface="Calibri"/>
            </a:endParaRPr>
          </a:p>
          <a:p>
            <a:pPr lvl="0">
              <a:buClr>
                <a:srgbClr val="258592"/>
              </a:buClr>
              <a:buSzPts val="2400"/>
            </a:pPr>
            <a:endParaRPr lang="en-GB" sz="2400" dirty="0">
              <a:solidFill>
                <a:schemeClr val="bg1"/>
              </a:solidFill>
              <a:ea typeface="Calibri"/>
              <a:cs typeface="Calibri"/>
              <a:sym typeface="Calibri"/>
            </a:endParaRPr>
          </a:p>
          <a:p>
            <a:pPr lvl="0">
              <a:buClr>
                <a:srgbClr val="258592"/>
              </a:buClr>
              <a:buSzPts val="2400"/>
            </a:pPr>
            <a:endParaRPr lang="en-GB" sz="2400" dirty="0">
              <a:solidFill>
                <a:schemeClr val="bg1"/>
              </a:solidFill>
              <a:ea typeface="Calibri"/>
              <a:cs typeface="Calibri"/>
              <a:sym typeface="Calibri"/>
            </a:endParaRPr>
          </a:p>
          <a:p>
            <a:pPr lvl="0">
              <a:buClr>
                <a:srgbClr val="258592"/>
              </a:buClr>
              <a:buSzPts val="2400"/>
            </a:pPr>
            <a:endParaRPr lang="en-GB" sz="2400" dirty="0">
              <a:solidFill>
                <a:schemeClr val="bg1"/>
              </a:solidFill>
              <a:ea typeface="Calibri"/>
              <a:cs typeface="Calibri"/>
              <a:sym typeface="Calibri"/>
            </a:endParaRPr>
          </a:p>
          <a:p>
            <a:pPr lvl="0">
              <a:buClr>
                <a:srgbClr val="258592"/>
              </a:buClr>
              <a:buSzPts val="2400"/>
            </a:pPr>
            <a:endParaRPr lang="en-GB" sz="2400" dirty="0">
              <a:solidFill>
                <a:schemeClr val="bg1"/>
              </a:solidFill>
              <a:ea typeface="Calibri"/>
              <a:cs typeface="Calibri"/>
              <a:sym typeface="Calibri"/>
            </a:endParaRPr>
          </a:p>
          <a:p>
            <a:pPr lvl="0">
              <a:buClr>
                <a:srgbClr val="258592"/>
              </a:buClr>
              <a:buSzPts val="2400"/>
            </a:pPr>
            <a:endParaRPr lang="en-GB" sz="2400" dirty="0">
              <a:solidFill>
                <a:schemeClr val="bg1"/>
              </a:solidFill>
            </a:endParaRPr>
          </a:p>
          <a:p>
            <a:pPr>
              <a:buClr>
                <a:srgbClr val="258592"/>
              </a:buClr>
              <a:buSzPts val="2400"/>
              <a:buFont typeface="Calibri"/>
              <a:buNone/>
            </a:pPr>
            <a:r>
              <a:rPr lang="en-GB" sz="2400" b="1" dirty="0">
                <a:solidFill>
                  <a:prstClr val="white"/>
                </a:solidFill>
                <a:latin typeface="Calibri"/>
                <a:ea typeface="Calibri"/>
                <a:cs typeface="Calibri"/>
                <a:sym typeface="Calibri"/>
              </a:rPr>
              <a:t> </a:t>
            </a:r>
          </a:p>
          <a:p>
            <a:pPr>
              <a:buClr>
                <a:srgbClr val="258592"/>
              </a:buClr>
              <a:buSzPts val="2400"/>
              <a:buFont typeface="Calibri"/>
              <a:buNone/>
            </a:pPr>
            <a:endParaRPr lang="en-GB" sz="2400" b="1" dirty="0">
              <a:solidFill>
                <a:prstClr val="white"/>
              </a:solidFill>
              <a:latin typeface="Calibri"/>
              <a:ea typeface="Calibri"/>
              <a:cs typeface="Calibri"/>
              <a:sym typeface="Calibri"/>
            </a:endParaRPr>
          </a:p>
          <a:p>
            <a:pPr>
              <a:buClr>
                <a:srgbClr val="258592"/>
              </a:buClr>
              <a:buSzPts val="2400"/>
              <a:buFont typeface="Calibri"/>
              <a:buNone/>
            </a:pPr>
            <a:endParaRPr lang="en-GB" sz="2400" b="1" dirty="0">
              <a:solidFill>
                <a:prstClr val="white"/>
              </a:solidFill>
              <a:latin typeface="Calibri"/>
              <a:ea typeface="Calibri"/>
              <a:cs typeface="Calibri"/>
              <a:sym typeface="Calibri"/>
            </a:endParaRPr>
          </a:p>
          <a:p>
            <a:pPr>
              <a:buClr>
                <a:srgbClr val="258592"/>
              </a:buClr>
              <a:buSzPts val="2400"/>
              <a:buFont typeface="Calibri"/>
              <a:buNone/>
            </a:pPr>
            <a:endParaRPr lang="en-GB" sz="2400" b="1" dirty="0">
              <a:solidFill>
                <a:prstClr val="white"/>
              </a:solidFill>
              <a:latin typeface="Calibri"/>
              <a:ea typeface="Calibri"/>
              <a:cs typeface="Calibri"/>
              <a:sym typeface="Calibri"/>
            </a:endParaRPr>
          </a:p>
        </p:txBody>
      </p:sp>
    </p:spTree>
    <p:extLst>
      <p:ext uri="{BB962C8B-B14F-4D97-AF65-F5344CB8AC3E}">
        <p14:creationId xmlns:p14="http://schemas.microsoft.com/office/powerpoint/2010/main" val="1958844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7" name="Shape 632"/>
          <p:cNvSpPr/>
          <p:nvPr/>
        </p:nvSpPr>
        <p:spPr>
          <a:xfrm>
            <a:off x="143785" y="1019177"/>
            <a:ext cx="8837646" cy="4255058"/>
          </a:xfrm>
          <a:prstGeom prst="rect">
            <a:avLst/>
          </a:prstGeom>
          <a:noFill/>
          <a:ln>
            <a:noFill/>
          </a:ln>
        </p:spPr>
        <p:txBody>
          <a:bodyPr spcFirstLastPara="1" wrap="square" lIns="91425" tIns="45700" rIns="91425" bIns="45700" anchor="t" anchorCtr="0">
            <a:noAutofit/>
          </a:bodyPr>
          <a:lstStyle/>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 </a:t>
            </a:r>
            <a:endParaRPr sz="1800" b="1" dirty="0">
              <a:solidFill>
                <a:srgbClr val="008080"/>
              </a:solidFill>
            </a:endParaRPr>
          </a:p>
        </p:txBody>
      </p:sp>
      <p:sp>
        <p:nvSpPr>
          <p:cNvPr id="5" name="Shape 632"/>
          <p:cNvSpPr/>
          <p:nvPr/>
        </p:nvSpPr>
        <p:spPr>
          <a:xfrm>
            <a:off x="143785" y="289771"/>
            <a:ext cx="9531306" cy="502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Check our website / EDP resources</a:t>
            </a:r>
            <a:endParaRPr lang="en-GB" sz="2400" dirty="0">
              <a:solidFill>
                <a:srgbClr val="008080"/>
              </a:solidFill>
              <a:latin typeface="Calibri"/>
              <a:ea typeface="Calibri"/>
              <a:cs typeface="Calibri"/>
              <a:sym typeface="Calibri"/>
            </a:endParaRPr>
          </a:p>
        </p:txBody>
      </p:sp>
      <p:sp>
        <p:nvSpPr>
          <p:cNvPr id="2" name="Rectangle 1"/>
          <p:cNvSpPr/>
          <p:nvPr/>
        </p:nvSpPr>
        <p:spPr>
          <a:xfrm>
            <a:off x="193048" y="915785"/>
            <a:ext cx="4070345" cy="383759"/>
          </a:xfrm>
          <a:prstGeom prst="rect">
            <a:avLst/>
          </a:prstGeom>
        </p:spPr>
        <p:txBody>
          <a:bodyPr wrap="none">
            <a:spAutoFit/>
          </a:bodyPr>
          <a:lstStyle/>
          <a:p>
            <a:pPr lvl="0">
              <a:lnSpc>
                <a:spcPct val="115000"/>
              </a:lnSpc>
              <a:buSzPts val="1100"/>
            </a:pPr>
            <a:r>
              <a:rPr lang="en-GB" sz="1800" b="1" dirty="0">
                <a:solidFill>
                  <a:schemeClr val="tx1"/>
                </a:solidFill>
                <a:ea typeface="Calibri"/>
                <a:cs typeface="Calibri"/>
                <a:sym typeface="Calibri"/>
              </a:rPr>
              <a:t>https://</a:t>
            </a:r>
            <a:r>
              <a:rPr lang="en-GB" sz="1800" b="1" dirty="0" err="1">
                <a:solidFill>
                  <a:schemeClr val="tx1"/>
                </a:solidFill>
                <a:ea typeface="Calibri"/>
                <a:cs typeface="Calibri"/>
                <a:sym typeface="Calibri"/>
              </a:rPr>
              <a:t>www.empoweringdesign.net</a:t>
            </a:r>
            <a:endParaRPr lang="en-GB" sz="1800" b="1" dirty="0">
              <a:solidFill>
                <a:schemeClr val="tx1"/>
              </a:solidFill>
            </a:endParaRPr>
          </a:p>
        </p:txBody>
      </p:sp>
      <p:pic>
        <p:nvPicPr>
          <p:cNvPr id="3" name="Picture 2" descr="EDP website.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048" y="1688361"/>
            <a:ext cx="6309691" cy="4790080"/>
          </a:xfrm>
          <a:prstGeom prst="rect">
            <a:avLst/>
          </a:prstGeom>
        </p:spPr>
      </p:pic>
    </p:spTree>
    <p:extLst>
      <p:ext uri="{BB962C8B-B14F-4D97-AF65-F5344CB8AC3E}">
        <p14:creationId xmlns:p14="http://schemas.microsoft.com/office/powerpoint/2010/main" val="1831940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7" name="Shape 632"/>
          <p:cNvSpPr/>
          <p:nvPr/>
        </p:nvSpPr>
        <p:spPr>
          <a:xfrm>
            <a:off x="143785" y="1019177"/>
            <a:ext cx="8837646" cy="4255058"/>
          </a:xfrm>
          <a:prstGeom prst="rect">
            <a:avLst/>
          </a:prstGeom>
          <a:noFill/>
          <a:ln>
            <a:noFill/>
          </a:ln>
        </p:spPr>
        <p:txBody>
          <a:bodyPr spcFirstLastPara="1" wrap="square" lIns="91425" tIns="45700" rIns="91425" bIns="45700" anchor="t" anchorCtr="0">
            <a:noAutofit/>
          </a:bodyPr>
          <a:lstStyle/>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 </a:t>
            </a:r>
            <a:endParaRPr sz="1800" b="1" dirty="0">
              <a:solidFill>
                <a:srgbClr val="008080"/>
              </a:solidFill>
            </a:endParaRPr>
          </a:p>
        </p:txBody>
      </p:sp>
      <p:sp>
        <p:nvSpPr>
          <p:cNvPr id="5" name="Shape 632"/>
          <p:cNvSpPr/>
          <p:nvPr/>
        </p:nvSpPr>
        <p:spPr>
          <a:xfrm>
            <a:off x="143785" y="289771"/>
            <a:ext cx="9531306" cy="502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Resources page</a:t>
            </a:r>
            <a:endParaRPr lang="en-GB" sz="2400" dirty="0">
              <a:solidFill>
                <a:srgbClr val="008080"/>
              </a:solidFill>
              <a:latin typeface="Calibri"/>
              <a:ea typeface="Calibri"/>
              <a:cs typeface="Calibri"/>
              <a:sym typeface="Calibri"/>
            </a:endParaRPr>
          </a:p>
        </p:txBody>
      </p:sp>
      <p:sp>
        <p:nvSpPr>
          <p:cNvPr id="4" name="Shape 632"/>
          <p:cNvSpPr/>
          <p:nvPr/>
        </p:nvSpPr>
        <p:spPr>
          <a:xfrm>
            <a:off x="218431" y="1067913"/>
            <a:ext cx="3062887" cy="4255058"/>
          </a:xfrm>
          <a:prstGeom prst="rect">
            <a:avLst/>
          </a:prstGeom>
          <a:noFill/>
          <a:ln>
            <a:noFill/>
          </a:ln>
        </p:spPr>
        <p:txBody>
          <a:bodyPr spcFirstLastPara="1" wrap="square" lIns="91425" tIns="45700" rIns="91425" bIns="45700" anchor="t" anchorCtr="0">
            <a:noAutofit/>
          </a:bodyPr>
          <a:lstStyle/>
          <a:p>
            <a:pPr>
              <a:buClr>
                <a:srgbClr val="258592"/>
              </a:buClr>
            </a:pPr>
            <a:r>
              <a:rPr lang="en-GB" sz="1800" b="1" dirty="0">
                <a:solidFill>
                  <a:srgbClr val="008080"/>
                </a:solidFill>
                <a:latin typeface="Calibri"/>
                <a:ea typeface="Calibri"/>
                <a:cs typeface="Calibri"/>
                <a:sym typeface="Calibri"/>
              </a:rPr>
              <a:t>Stories (video and PDFs) </a:t>
            </a:r>
          </a:p>
          <a:p>
            <a:pPr>
              <a:buClr>
                <a:srgbClr val="258592"/>
              </a:buClr>
            </a:pPr>
            <a:r>
              <a:rPr lang="en-GB" sz="1800" b="1" dirty="0">
                <a:solidFill>
                  <a:schemeClr val="tx1"/>
                </a:solidFill>
                <a:latin typeface="Calibri"/>
                <a:ea typeface="Calibri"/>
                <a:cs typeface="Calibri"/>
                <a:sym typeface="Calibri"/>
              </a:rPr>
              <a:t>of community leadership and engagement in design</a:t>
            </a: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 </a:t>
            </a:r>
            <a:endParaRPr sz="1800" b="1" dirty="0">
              <a:solidFill>
                <a:srgbClr val="008080"/>
              </a:solidFill>
            </a:endParaRPr>
          </a:p>
        </p:txBody>
      </p:sp>
      <p:pic>
        <p:nvPicPr>
          <p:cNvPr id="6" name="Google Shape;220;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81318" y="1093829"/>
            <a:ext cx="5700113" cy="3619689"/>
          </a:xfrm>
          <a:prstGeom prst="rect">
            <a:avLst/>
          </a:prstGeom>
          <a:noFill/>
          <a:ln w="9525" cap="flat" cmpd="sng">
            <a:solidFill>
              <a:srgbClr val="B7B7B7"/>
            </a:solidFill>
            <a:prstDash val="solid"/>
            <a:round/>
            <a:headEnd type="none" w="sm" len="sm"/>
            <a:tailEnd type="none" w="sm" len="sm"/>
          </a:ln>
        </p:spPr>
      </p:pic>
    </p:spTree>
    <p:extLst>
      <p:ext uri="{BB962C8B-B14F-4D97-AF65-F5344CB8AC3E}">
        <p14:creationId xmlns:p14="http://schemas.microsoft.com/office/powerpoint/2010/main" val="2503678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p:nvPr/>
        </p:nvSpPr>
        <p:spPr>
          <a:xfrm>
            <a:off x="395536" y="519062"/>
            <a:ext cx="8136903" cy="461664"/>
          </a:xfrm>
          <a:prstGeom prst="rect">
            <a:avLst/>
          </a:prstGeom>
          <a:noFill/>
          <a:ln>
            <a:noFill/>
          </a:ln>
        </p:spPr>
        <p:txBody>
          <a:bodyPr lIns="91425" tIns="45700" rIns="91425" bIns="45700" anchor="t" anchorCtr="0">
            <a:noAutofit/>
          </a:bodyPr>
          <a:lstStyle/>
          <a:p>
            <a:pPr lvl="0">
              <a:buSzPct val="25000"/>
            </a:pPr>
            <a:r>
              <a:rPr lang="en-GB" sz="2400" dirty="0">
                <a:solidFill>
                  <a:srgbClr val="258592"/>
                </a:solidFill>
                <a:latin typeface="Calibri"/>
                <a:cs typeface="Calibri"/>
              </a:rPr>
              <a:t>EDP has interacted with</a:t>
            </a:r>
            <a:endParaRPr lang="en-GB" sz="2400" dirty="0">
              <a:solidFill>
                <a:srgbClr val="258592"/>
              </a:solidFill>
              <a:latin typeface="Calibri"/>
              <a:ea typeface="Calibri"/>
              <a:cs typeface="Calibri"/>
              <a:sym typeface="Calibri"/>
            </a:endParaRPr>
          </a:p>
        </p:txBody>
      </p:sp>
      <p:pic>
        <p:nvPicPr>
          <p:cNvPr id="5" name="Picture 4" descr="Map of projects.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9993" y="519062"/>
            <a:ext cx="4257998" cy="5098633"/>
          </a:xfrm>
          <a:prstGeom prst="rect">
            <a:avLst/>
          </a:prstGeom>
        </p:spPr>
      </p:pic>
      <p:sp>
        <p:nvSpPr>
          <p:cNvPr id="76" name="Rectangle 75"/>
          <p:cNvSpPr/>
          <p:nvPr/>
        </p:nvSpPr>
        <p:spPr>
          <a:xfrm>
            <a:off x="395536" y="1146028"/>
            <a:ext cx="3931583" cy="3693319"/>
          </a:xfrm>
          <a:prstGeom prst="rect">
            <a:avLst/>
          </a:prstGeom>
        </p:spPr>
        <p:txBody>
          <a:bodyPr wrap="square">
            <a:spAutoFit/>
          </a:bodyPr>
          <a:lstStyle/>
          <a:p>
            <a:endParaRPr lang="en-US" sz="1800" b="1" dirty="0">
              <a:solidFill>
                <a:schemeClr val="bg1">
                  <a:lumMod val="50000"/>
                </a:schemeClr>
              </a:solidFill>
              <a:latin typeface="Calibri"/>
              <a:cs typeface="Calibri"/>
            </a:endParaRPr>
          </a:p>
          <a:p>
            <a:pPr marL="285750" indent="-285750">
              <a:buFont typeface="Arial"/>
              <a:buChar char="•"/>
            </a:pPr>
            <a:r>
              <a:rPr lang="en-US" sz="1800" b="1" dirty="0">
                <a:solidFill>
                  <a:schemeClr val="tx1"/>
                </a:solidFill>
                <a:latin typeface="Calibri"/>
                <a:cs typeface="Calibri"/>
              </a:rPr>
              <a:t>Over 50 places of worship, </a:t>
            </a:r>
            <a:r>
              <a:rPr lang="en-US" sz="1800" dirty="0">
                <a:solidFill>
                  <a:schemeClr val="tx1"/>
                </a:solidFill>
                <a:latin typeface="Calibri"/>
                <a:cs typeface="Calibri"/>
              </a:rPr>
              <a:t>from different denominations and faith groups, different listing status (from unlisted to Grade I), across urban and rural areas</a:t>
            </a:r>
          </a:p>
          <a:p>
            <a:endParaRPr lang="en-US" sz="1800" dirty="0">
              <a:solidFill>
                <a:schemeClr val="tx1"/>
              </a:solidFill>
              <a:latin typeface="Calibri"/>
              <a:cs typeface="Calibri"/>
            </a:endParaRPr>
          </a:p>
          <a:p>
            <a:pPr marL="285750" indent="-285750">
              <a:buFont typeface="Arial"/>
              <a:buChar char="•"/>
            </a:pPr>
            <a:r>
              <a:rPr lang="en-GB" sz="1800" b="1" dirty="0">
                <a:solidFill>
                  <a:schemeClr val="tx1"/>
                </a:solidFill>
                <a:latin typeface="Calibri"/>
                <a:ea typeface="Calibri"/>
                <a:cs typeface="Calibri"/>
                <a:sym typeface="Calibri"/>
              </a:rPr>
              <a:t>Over 320 individuals </a:t>
            </a:r>
            <a:r>
              <a:rPr lang="en-GB" sz="1800" dirty="0">
                <a:solidFill>
                  <a:schemeClr val="tx1"/>
                </a:solidFill>
                <a:latin typeface="Calibri"/>
                <a:ea typeface="Calibri"/>
                <a:cs typeface="Calibri"/>
                <a:sym typeface="Calibri"/>
              </a:rPr>
              <a:t>that have received direct support or training.</a:t>
            </a:r>
          </a:p>
          <a:p>
            <a:endParaRPr lang="en-GB" sz="1800" dirty="0">
              <a:solidFill>
                <a:schemeClr val="tx1"/>
              </a:solidFill>
              <a:latin typeface="Calibri"/>
              <a:ea typeface="Calibri"/>
              <a:cs typeface="Calibri"/>
              <a:sym typeface="Calibri"/>
            </a:endParaRPr>
          </a:p>
          <a:p>
            <a:pPr marL="285750" indent="-285750">
              <a:buFont typeface="Arial"/>
              <a:buChar char="•"/>
            </a:pPr>
            <a:r>
              <a:rPr lang="en-GB" sz="1800" b="1" dirty="0">
                <a:solidFill>
                  <a:schemeClr val="tx1"/>
                </a:solidFill>
                <a:latin typeface="Calibri"/>
                <a:ea typeface="Calibri"/>
                <a:cs typeface="Calibri"/>
                <a:sym typeface="Calibri"/>
              </a:rPr>
              <a:t>Over 900 members of the public </a:t>
            </a:r>
            <a:r>
              <a:rPr lang="en-GB" sz="1800" dirty="0">
                <a:solidFill>
                  <a:schemeClr val="tx1"/>
                </a:solidFill>
                <a:latin typeface="Calibri"/>
                <a:ea typeface="Calibri"/>
                <a:cs typeface="Calibri"/>
                <a:sym typeface="Calibri"/>
              </a:rPr>
              <a:t>that have engaged in design-related EDP activities </a:t>
            </a:r>
            <a:endParaRPr lang="en-US" sz="1800" dirty="0">
              <a:solidFill>
                <a:schemeClr val="tx1"/>
              </a:solidFill>
              <a:latin typeface="Calibri"/>
              <a:cs typeface="Calibri"/>
            </a:endParaRPr>
          </a:p>
        </p:txBody>
      </p:sp>
    </p:spTree>
    <p:extLst>
      <p:ext uri="{BB962C8B-B14F-4D97-AF65-F5344CB8AC3E}">
        <p14:creationId xmlns:p14="http://schemas.microsoft.com/office/powerpoint/2010/main" val="2612355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7" name="Shape 632"/>
          <p:cNvSpPr/>
          <p:nvPr/>
        </p:nvSpPr>
        <p:spPr>
          <a:xfrm>
            <a:off x="143785" y="1019177"/>
            <a:ext cx="8837646" cy="4255058"/>
          </a:xfrm>
          <a:prstGeom prst="rect">
            <a:avLst/>
          </a:prstGeom>
          <a:noFill/>
          <a:ln>
            <a:noFill/>
          </a:ln>
        </p:spPr>
        <p:txBody>
          <a:bodyPr spcFirstLastPara="1" wrap="square" lIns="91425" tIns="45700" rIns="91425" bIns="45700" anchor="t" anchorCtr="0">
            <a:noAutofit/>
          </a:bodyPr>
          <a:lstStyle/>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 </a:t>
            </a:r>
            <a:endParaRPr sz="1800" b="1" dirty="0">
              <a:solidFill>
                <a:srgbClr val="008080"/>
              </a:solidFill>
            </a:endParaRPr>
          </a:p>
        </p:txBody>
      </p:sp>
      <p:sp>
        <p:nvSpPr>
          <p:cNvPr id="5" name="Shape 632"/>
          <p:cNvSpPr/>
          <p:nvPr/>
        </p:nvSpPr>
        <p:spPr>
          <a:xfrm>
            <a:off x="143785" y="289771"/>
            <a:ext cx="9531306" cy="502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Resources page</a:t>
            </a:r>
            <a:endParaRPr lang="en-GB" sz="2400" dirty="0">
              <a:solidFill>
                <a:srgbClr val="008080"/>
              </a:solidFill>
              <a:latin typeface="Calibri"/>
              <a:ea typeface="Calibri"/>
              <a:cs typeface="Calibri"/>
              <a:sym typeface="Calibri"/>
            </a:endParaRPr>
          </a:p>
        </p:txBody>
      </p:sp>
      <p:sp>
        <p:nvSpPr>
          <p:cNvPr id="4" name="Shape 632"/>
          <p:cNvSpPr/>
          <p:nvPr/>
        </p:nvSpPr>
        <p:spPr>
          <a:xfrm>
            <a:off x="218431" y="1067913"/>
            <a:ext cx="3062887" cy="4255058"/>
          </a:xfrm>
          <a:prstGeom prst="rect">
            <a:avLst/>
          </a:prstGeom>
          <a:noFill/>
          <a:ln>
            <a:noFill/>
          </a:ln>
        </p:spPr>
        <p:txBody>
          <a:bodyPr spcFirstLastPara="1" wrap="square" lIns="91425" tIns="45700" rIns="91425" bIns="45700" anchor="t" anchorCtr="0">
            <a:noAutofit/>
          </a:bodyPr>
          <a:lstStyle/>
          <a:p>
            <a:pPr>
              <a:buClr>
                <a:srgbClr val="258592"/>
              </a:buClr>
            </a:pPr>
            <a:r>
              <a:rPr lang="en-GB" sz="1800" b="1" dirty="0">
                <a:solidFill>
                  <a:srgbClr val="008080"/>
                </a:solidFill>
                <a:latin typeface="Calibri"/>
                <a:ea typeface="Calibri"/>
                <a:cs typeface="Calibri"/>
                <a:sym typeface="Calibri"/>
              </a:rPr>
              <a:t>Guide (with printable tools) </a:t>
            </a:r>
          </a:p>
          <a:p>
            <a:pPr>
              <a:buClr>
                <a:srgbClr val="258592"/>
              </a:buClr>
            </a:pPr>
            <a:r>
              <a:rPr lang="en-GB" sz="1800" b="1" dirty="0">
                <a:solidFill>
                  <a:schemeClr val="tx1"/>
                </a:solidFill>
                <a:latin typeface="Calibri"/>
                <a:ea typeface="Calibri"/>
                <a:cs typeface="Calibri"/>
                <a:sym typeface="Calibri"/>
              </a:rPr>
              <a:t>How to think about changes in historic places of worship</a:t>
            </a: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 </a:t>
            </a:r>
            <a:endParaRPr sz="1800" b="1" dirty="0">
              <a:solidFill>
                <a:srgbClr val="008080"/>
              </a:solidFill>
            </a:endParaRPr>
          </a:p>
        </p:txBody>
      </p:sp>
      <p:pic>
        <p:nvPicPr>
          <p:cNvPr id="7" name="Google Shape;227;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15878" y="1019177"/>
            <a:ext cx="5696056" cy="3671604"/>
          </a:xfrm>
          <a:prstGeom prst="rect">
            <a:avLst/>
          </a:prstGeom>
          <a:noFill/>
          <a:ln w="9525" cap="flat" cmpd="sng">
            <a:solidFill>
              <a:srgbClr val="B7B7B7"/>
            </a:solidFill>
            <a:prstDash val="solid"/>
            <a:round/>
            <a:headEnd type="none" w="sm" len="sm"/>
            <a:tailEnd type="none" w="sm" len="sm"/>
          </a:ln>
        </p:spPr>
      </p:pic>
    </p:spTree>
    <p:extLst>
      <p:ext uri="{BB962C8B-B14F-4D97-AF65-F5344CB8AC3E}">
        <p14:creationId xmlns:p14="http://schemas.microsoft.com/office/powerpoint/2010/main" val="2673964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7" name="Shape 632"/>
          <p:cNvSpPr/>
          <p:nvPr/>
        </p:nvSpPr>
        <p:spPr>
          <a:xfrm>
            <a:off x="143785" y="1019177"/>
            <a:ext cx="8837646" cy="4255058"/>
          </a:xfrm>
          <a:prstGeom prst="rect">
            <a:avLst/>
          </a:prstGeom>
          <a:noFill/>
          <a:ln>
            <a:noFill/>
          </a:ln>
        </p:spPr>
        <p:txBody>
          <a:bodyPr spcFirstLastPara="1" wrap="square" lIns="91425" tIns="45700" rIns="91425" bIns="45700" anchor="t" anchorCtr="0">
            <a:noAutofit/>
          </a:bodyPr>
          <a:lstStyle/>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 </a:t>
            </a:r>
            <a:endParaRPr sz="1800" b="1" dirty="0">
              <a:solidFill>
                <a:srgbClr val="008080"/>
              </a:solidFill>
            </a:endParaRPr>
          </a:p>
        </p:txBody>
      </p:sp>
      <p:sp>
        <p:nvSpPr>
          <p:cNvPr id="5" name="Shape 632"/>
          <p:cNvSpPr/>
          <p:nvPr/>
        </p:nvSpPr>
        <p:spPr>
          <a:xfrm>
            <a:off x="143785" y="289771"/>
            <a:ext cx="9531306" cy="502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Resources page</a:t>
            </a:r>
            <a:endParaRPr lang="en-GB" sz="2400" dirty="0">
              <a:solidFill>
                <a:srgbClr val="008080"/>
              </a:solidFill>
              <a:latin typeface="Calibri"/>
              <a:ea typeface="Calibri"/>
              <a:cs typeface="Calibri"/>
              <a:sym typeface="Calibri"/>
            </a:endParaRPr>
          </a:p>
        </p:txBody>
      </p:sp>
      <p:sp>
        <p:nvSpPr>
          <p:cNvPr id="4" name="Shape 632"/>
          <p:cNvSpPr/>
          <p:nvPr/>
        </p:nvSpPr>
        <p:spPr>
          <a:xfrm>
            <a:off x="218431" y="1067913"/>
            <a:ext cx="3062887" cy="4255058"/>
          </a:xfrm>
          <a:prstGeom prst="rect">
            <a:avLst/>
          </a:prstGeom>
          <a:noFill/>
          <a:ln>
            <a:noFill/>
          </a:ln>
        </p:spPr>
        <p:txBody>
          <a:bodyPr spcFirstLastPara="1" wrap="square" lIns="91425" tIns="45700" rIns="91425" bIns="45700" anchor="t" anchorCtr="0">
            <a:noAutofit/>
          </a:bodyPr>
          <a:lstStyle/>
          <a:p>
            <a:pPr>
              <a:buClr>
                <a:srgbClr val="258592"/>
              </a:buClr>
            </a:pPr>
            <a:r>
              <a:rPr lang="en-GB" sz="1800" b="1" dirty="0">
                <a:solidFill>
                  <a:srgbClr val="008080"/>
                </a:solidFill>
                <a:latin typeface="Calibri"/>
                <a:ea typeface="Calibri"/>
                <a:cs typeface="Calibri"/>
                <a:sym typeface="Calibri"/>
              </a:rPr>
              <a:t>Guide (with tools) </a:t>
            </a:r>
          </a:p>
          <a:p>
            <a:pPr>
              <a:buClr>
                <a:srgbClr val="258592"/>
              </a:buClr>
            </a:pPr>
            <a:r>
              <a:rPr lang="en-GB" sz="1800" b="1" dirty="0">
                <a:latin typeface="+mn-lt"/>
              </a:rPr>
              <a:t>key design themes to help you understand and explore design options in your buildings</a:t>
            </a:r>
            <a:endParaRPr lang="en-GB" sz="1800" b="1" dirty="0">
              <a:solidFill>
                <a:srgbClr val="008080"/>
              </a:solidFill>
              <a:latin typeface="+mn-lt"/>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 </a:t>
            </a:r>
            <a:endParaRPr sz="1800" b="1" dirty="0">
              <a:solidFill>
                <a:srgbClr val="008080"/>
              </a:solidFill>
            </a:endParaRPr>
          </a:p>
        </p:txBody>
      </p:sp>
      <p:pic>
        <p:nvPicPr>
          <p:cNvPr id="2" name="Picture 1" descr="Explore desig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1318" y="1067913"/>
            <a:ext cx="5598255" cy="2599190"/>
          </a:xfrm>
          <a:prstGeom prst="rect">
            <a:avLst/>
          </a:prstGeom>
        </p:spPr>
      </p:pic>
    </p:spTree>
    <p:extLst>
      <p:ext uri="{BB962C8B-B14F-4D97-AF65-F5344CB8AC3E}">
        <p14:creationId xmlns:p14="http://schemas.microsoft.com/office/powerpoint/2010/main" val="423067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9" name="Google Shape;235;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93937" y="3910683"/>
            <a:ext cx="2990702" cy="2675272"/>
          </a:xfrm>
          <a:prstGeom prst="rect">
            <a:avLst/>
          </a:prstGeom>
          <a:noFill/>
          <a:ln>
            <a:noFill/>
          </a:ln>
        </p:spPr>
      </p:pic>
      <p:sp>
        <p:nvSpPr>
          <p:cNvPr id="17" name="Shape 632"/>
          <p:cNvSpPr/>
          <p:nvPr/>
        </p:nvSpPr>
        <p:spPr>
          <a:xfrm>
            <a:off x="143785" y="1019177"/>
            <a:ext cx="8837646" cy="4255058"/>
          </a:xfrm>
          <a:prstGeom prst="rect">
            <a:avLst/>
          </a:prstGeom>
          <a:noFill/>
          <a:ln>
            <a:noFill/>
          </a:ln>
        </p:spPr>
        <p:txBody>
          <a:bodyPr spcFirstLastPara="1" wrap="square" lIns="91425" tIns="45700" rIns="91425" bIns="45700" anchor="t" anchorCtr="0">
            <a:noAutofit/>
          </a:bodyPr>
          <a:lstStyle/>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 </a:t>
            </a:r>
            <a:endParaRPr sz="1800" b="1" dirty="0">
              <a:solidFill>
                <a:srgbClr val="008080"/>
              </a:solidFill>
            </a:endParaRPr>
          </a:p>
        </p:txBody>
      </p:sp>
      <p:sp>
        <p:nvSpPr>
          <p:cNvPr id="5" name="Shape 632"/>
          <p:cNvSpPr/>
          <p:nvPr/>
        </p:nvSpPr>
        <p:spPr>
          <a:xfrm>
            <a:off x="143785" y="289771"/>
            <a:ext cx="9531306" cy="502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Resources page</a:t>
            </a:r>
            <a:endParaRPr lang="en-GB" sz="2400" dirty="0">
              <a:solidFill>
                <a:srgbClr val="008080"/>
              </a:solidFill>
              <a:latin typeface="Calibri"/>
              <a:ea typeface="Calibri"/>
              <a:cs typeface="Calibri"/>
              <a:sym typeface="Calibri"/>
            </a:endParaRPr>
          </a:p>
        </p:txBody>
      </p:sp>
      <p:sp>
        <p:nvSpPr>
          <p:cNvPr id="4" name="Shape 632"/>
          <p:cNvSpPr/>
          <p:nvPr/>
        </p:nvSpPr>
        <p:spPr>
          <a:xfrm>
            <a:off x="218431" y="1067913"/>
            <a:ext cx="3062887" cy="4255058"/>
          </a:xfrm>
          <a:prstGeom prst="rect">
            <a:avLst/>
          </a:prstGeom>
          <a:noFill/>
          <a:ln>
            <a:noFill/>
          </a:ln>
        </p:spPr>
        <p:txBody>
          <a:bodyPr spcFirstLastPara="1" wrap="square" lIns="91425" tIns="45700" rIns="91425" bIns="45700" anchor="t" anchorCtr="0">
            <a:noAutofit/>
          </a:bodyPr>
          <a:lstStyle/>
          <a:p>
            <a:pPr>
              <a:buClr>
                <a:srgbClr val="258592"/>
              </a:buClr>
            </a:pPr>
            <a:r>
              <a:rPr lang="en-GB" sz="1800" b="1" dirty="0">
                <a:solidFill>
                  <a:srgbClr val="008080"/>
                </a:solidFill>
                <a:latin typeface="Calibri"/>
                <a:ea typeface="Calibri"/>
                <a:cs typeface="Calibri"/>
                <a:sym typeface="Calibri"/>
              </a:rPr>
              <a:t>Guides (PDF booklets) </a:t>
            </a:r>
          </a:p>
          <a:p>
            <a:pPr>
              <a:buClr>
                <a:srgbClr val="258592"/>
              </a:buClr>
            </a:pPr>
            <a:r>
              <a:rPr lang="en-GB" sz="1800" b="1" dirty="0">
                <a:latin typeface="+mn-lt"/>
              </a:rPr>
              <a:t>On developing community engagement strategies and activities in design</a:t>
            </a:r>
            <a:endParaRPr lang="en-GB" sz="1800" b="1" dirty="0">
              <a:solidFill>
                <a:srgbClr val="008080"/>
              </a:solidFill>
              <a:latin typeface="+mn-lt"/>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 </a:t>
            </a:r>
            <a:endParaRPr sz="1800" b="1" dirty="0">
              <a:solidFill>
                <a:srgbClr val="008080"/>
              </a:solidFill>
            </a:endParaRPr>
          </a:p>
        </p:txBody>
      </p:sp>
      <p:pic>
        <p:nvPicPr>
          <p:cNvPr id="3" name="Picture 2" descr="Booklet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2814" y="951291"/>
            <a:ext cx="5648617" cy="3781354"/>
          </a:xfrm>
          <a:prstGeom prst="rect">
            <a:avLst/>
          </a:prstGeom>
        </p:spPr>
      </p:pic>
    </p:spTree>
    <p:extLst>
      <p:ext uri="{BB962C8B-B14F-4D97-AF65-F5344CB8AC3E}">
        <p14:creationId xmlns:p14="http://schemas.microsoft.com/office/powerpoint/2010/main" val="464812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7" name="Shape 632"/>
          <p:cNvSpPr/>
          <p:nvPr/>
        </p:nvSpPr>
        <p:spPr>
          <a:xfrm>
            <a:off x="143785" y="1019177"/>
            <a:ext cx="8837646" cy="4255058"/>
          </a:xfrm>
          <a:prstGeom prst="rect">
            <a:avLst/>
          </a:prstGeom>
          <a:noFill/>
          <a:ln>
            <a:noFill/>
          </a:ln>
        </p:spPr>
        <p:txBody>
          <a:bodyPr spcFirstLastPara="1" wrap="square" lIns="91425" tIns="45700" rIns="91425" bIns="45700" anchor="t" anchorCtr="0">
            <a:noAutofit/>
          </a:bodyPr>
          <a:lstStyle/>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 </a:t>
            </a:r>
            <a:endParaRPr sz="1800" b="1" dirty="0">
              <a:solidFill>
                <a:srgbClr val="008080"/>
              </a:solidFill>
            </a:endParaRPr>
          </a:p>
        </p:txBody>
      </p:sp>
      <p:sp>
        <p:nvSpPr>
          <p:cNvPr id="5" name="Shape 632"/>
          <p:cNvSpPr/>
          <p:nvPr/>
        </p:nvSpPr>
        <p:spPr>
          <a:xfrm>
            <a:off x="143785" y="289771"/>
            <a:ext cx="9531306" cy="502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Please do join our conference</a:t>
            </a:r>
            <a:endParaRPr lang="en-GB" sz="2400" dirty="0">
              <a:solidFill>
                <a:srgbClr val="008080"/>
              </a:solidFill>
              <a:latin typeface="Calibri"/>
              <a:ea typeface="Calibri"/>
              <a:cs typeface="Calibri"/>
              <a:sym typeface="Calibri"/>
            </a:endParaRPr>
          </a:p>
        </p:txBody>
      </p:sp>
      <p:sp>
        <p:nvSpPr>
          <p:cNvPr id="4" name="Shape 632"/>
          <p:cNvSpPr/>
          <p:nvPr/>
        </p:nvSpPr>
        <p:spPr>
          <a:xfrm>
            <a:off x="218431" y="1067913"/>
            <a:ext cx="3062887" cy="4255058"/>
          </a:xfrm>
          <a:prstGeom prst="rect">
            <a:avLst/>
          </a:prstGeom>
          <a:noFill/>
          <a:ln>
            <a:noFill/>
          </a:ln>
        </p:spPr>
        <p:txBody>
          <a:bodyPr spcFirstLastPara="1" wrap="square" lIns="91425" tIns="45700" rIns="91425" bIns="45700" anchor="t" anchorCtr="0">
            <a:noAutofit/>
          </a:bodyPr>
          <a:lstStyle/>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b="1" dirty="0">
              <a:solidFill>
                <a:srgbClr val="008080"/>
              </a:solidFill>
              <a:latin typeface="Calibri"/>
              <a:ea typeface="Calibri"/>
              <a:cs typeface="Calibri"/>
              <a:sym typeface="Calibri"/>
            </a:endParaRPr>
          </a:p>
          <a:p>
            <a:pPr>
              <a:buClr>
                <a:srgbClr val="258592"/>
              </a:buClr>
            </a:pPr>
            <a:endParaRPr lang="en-GB" sz="1800" dirty="0">
              <a:solidFill>
                <a:srgbClr val="008080"/>
              </a:solidFill>
              <a:latin typeface="Calibri"/>
              <a:ea typeface="Calibri"/>
              <a:cs typeface="Calibri"/>
              <a:sym typeface="Calibri"/>
            </a:endParaRPr>
          </a:p>
          <a:p>
            <a:pPr>
              <a:buClr>
                <a:srgbClr val="258592"/>
              </a:buClr>
            </a:pPr>
            <a:r>
              <a:rPr lang="en-GB" sz="1800" dirty="0">
                <a:solidFill>
                  <a:srgbClr val="008080"/>
                </a:solidFill>
                <a:latin typeface="Calibri"/>
                <a:ea typeface="Calibri"/>
                <a:cs typeface="Calibri"/>
                <a:sym typeface="Calibri"/>
              </a:rPr>
              <a:t> </a:t>
            </a:r>
            <a:endParaRPr sz="1800" b="1" dirty="0">
              <a:solidFill>
                <a:srgbClr val="008080"/>
              </a:solidFill>
            </a:endParaRPr>
          </a:p>
        </p:txBody>
      </p:sp>
      <p:pic>
        <p:nvPicPr>
          <p:cNvPr id="8" name="Google Shape;152;p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3179" y="2727978"/>
            <a:ext cx="8386916" cy="4036208"/>
          </a:xfrm>
          <a:prstGeom prst="rect">
            <a:avLst/>
          </a:prstGeom>
          <a:noFill/>
          <a:ln>
            <a:noFill/>
          </a:ln>
        </p:spPr>
      </p:pic>
      <p:sp>
        <p:nvSpPr>
          <p:cNvPr id="2" name="Rectangle 1"/>
          <p:cNvSpPr/>
          <p:nvPr/>
        </p:nvSpPr>
        <p:spPr>
          <a:xfrm>
            <a:off x="152399" y="1019177"/>
            <a:ext cx="8839194" cy="1508105"/>
          </a:xfrm>
          <a:prstGeom prst="rect">
            <a:avLst/>
          </a:prstGeom>
        </p:spPr>
        <p:txBody>
          <a:bodyPr wrap="square">
            <a:spAutoFit/>
          </a:bodyPr>
          <a:lstStyle/>
          <a:p>
            <a:r>
              <a:rPr lang="en-GB" sz="1800" b="1" dirty="0"/>
              <a:t>Empowering Design Practices: LIVE </a:t>
            </a:r>
            <a:endParaRPr lang="en-GB" sz="1800" dirty="0"/>
          </a:p>
          <a:p>
            <a:r>
              <a:rPr lang="en-GB" sz="1800" dirty="0"/>
              <a:t>Community design leadership in historic places of worship</a:t>
            </a:r>
          </a:p>
          <a:p>
            <a:endParaRPr lang="en-GB" dirty="0"/>
          </a:p>
          <a:p>
            <a:r>
              <a:rPr lang="en-GB" b="1" dirty="0"/>
              <a:t>12th of February 2020, 10:00-19:00</a:t>
            </a:r>
          </a:p>
          <a:p>
            <a:r>
              <a:rPr lang="en-GB" dirty="0"/>
              <a:t>Venue: St Paul’s Hammersmith </a:t>
            </a:r>
          </a:p>
          <a:p>
            <a:r>
              <a:rPr lang="en-GB" dirty="0"/>
              <a:t>Queen Caroline St. Hammersmith W6 9PJ</a:t>
            </a:r>
          </a:p>
        </p:txBody>
      </p:sp>
    </p:spTree>
    <p:extLst>
      <p:ext uri="{BB962C8B-B14F-4D97-AF65-F5344CB8AC3E}">
        <p14:creationId xmlns:p14="http://schemas.microsoft.com/office/powerpoint/2010/main" val="732365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Shape 335"/>
        <p:cNvGrpSpPr/>
        <p:nvPr/>
      </p:nvGrpSpPr>
      <p:grpSpPr>
        <a:xfrm>
          <a:off x="0" y="0"/>
          <a:ext cx="0" cy="0"/>
          <a:chOff x="0" y="0"/>
          <a:chExt cx="0" cy="0"/>
        </a:xfrm>
      </p:grpSpPr>
      <p:sp>
        <p:nvSpPr>
          <p:cNvPr id="336" name="Google Shape;336;p57"/>
          <p:cNvSpPr/>
          <p:nvPr/>
        </p:nvSpPr>
        <p:spPr>
          <a:xfrm>
            <a:off x="195277" y="289770"/>
            <a:ext cx="8590738" cy="2884930"/>
          </a:xfrm>
          <a:prstGeom prst="rect">
            <a:avLst/>
          </a:prstGeom>
          <a:noFill/>
          <a:ln>
            <a:noFill/>
          </a:ln>
        </p:spPr>
        <p:txBody>
          <a:bodyPr spcFirstLastPara="1" wrap="square" lIns="91425" tIns="45700" rIns="91425" bIns="45700" anchor="t" anchorCtr="0">
            <a:noAutofit/>
          </a:bodyPr>
          <a:lstStyle/>
          <a:p>
            <a:pPr>
              <a:buClr>
                <a:srgbClr val="258592"/>
              </a:buClr>
              <a:buSzPts val="2400"/>
              <a:buFont typeface="Calibri"/>
              <a:buNone/>
            </a:pPr>
            <a:r>
              <a:rPr lang="en-GB" sz="2400" b="1" dirty="0">
                <a:solidFill>
                  <a:prstClr val="white"/>
                </a:solidFill>
                <a:latin typeface="Calibri"/>
                <a:ea typeface="Calibri"/>
                <a:cs typeface="Calibri"/>
                <a:sym typeface="Calibri"/>
              </a:rPr>
              <a:t>Thank you</a:t>
            </a:r>
          </a:p>
          <a:p>
            <a:pPr>
              <a:buClr>
                <a:srgbClr val="258592"/>
              </a:buClr>
              <a:buSzPts val="2400"/>
              <a:buFont typeface="Calibri"/>
              <a:buNone/>
            </a:pPr>
            <a:endParaRPr lang="en-GB" sz="2400" b="1" dirty="0">
              <a:solidFill>
                <a:prstClr val="white"/>
              </a:solidFill>
              <a:latin typeface="Calibri"/>
              <a:ea typeface="Calibri"/>
              <a:cs typeface="Calibri"/>
              <a:sym typeface="Calibri"/>
            </a:endParaRPr>
          </a:p>
          <a:p>
            <a:pPr>
              <a:buClr>
                <a:srgbClr val="258592"/>
              </a:buClr>
              <a:buSzPts val="2400"/>
            </a:pPr>
            <a:endParaRPr lang="en-GB" sz="2400" dirty="0">
              <a:solidFill>
                <a:prstClr val="white"/>
              </a:solidFill>
              <a:ea typeface="Calibri"/>
              <a:cs typeface="Calibri"/>
              <a:sym typeface="Calibri"/>
            </a:endParaRPr>
          </a:p>
          <a:p>
            <a:pPr>
              <a:buClr>
                <a:srgbClr val="258592"/>
              </a:buClr>
              <a:buSzPts val="2400"/>
            </a:pPr>
            <a:endParaRPr lang="en-GB" sz="2400" dirty="0">
              <a:solidFill>
                <a:prstClr val="white"/>
              </a:solidFill>
              <a:ea typeface="Calibri"/>
              <a:cs typeface="Calibri"/>
              <a:sym typeface="Calibri"/>
            </a:endParaRPr>
          </a:p>
          <a:p>
            <a:pPr>
              <a:buClr>
                <a:srgbClr val="258592"/>
              </a:buClr>
              <a:buSzPts val="2400"/>
            </a:pPr>
            <a:endParaRPr lang="en-GB" sz="2400" dirty="0">
              <a:solidFill>
                <a:prstClr val="white"/>
              </a:solidFill>
              <a:ea typeface="Calibri"/>
              <a:cs typeface="Calibri"/>
              <a:sym typeface="Calibri"/>
            </a:endParaRPr>
          </a:p>
          <a:p>
            <a:pPr>
              <a:buClr>
                <a:srgbClr val="258592"/>
              </a:buClr>
              <a:buSzPts val="2400"/>
            </a:pPr>
            <a:endParaRPr lang="en-GB" sz="2400" dirty="0">
              <a:solidFill>
                <a:prstClr val="white"/>
              </a:solidFill>
              <a:ea typeface="Calibri"/>
              <a:cs typeface="Calibri"/>
              <a:sym typeface="Calibri"/>
            </a:endParaRPr>
          </a:p>
          <a:p>
            <a:pPr>
              <a:buClr>
                <a:srgbClr val="258592"/>
              </a:buClr>
              <a:buSzPts val="2400"/>
            </a:pPr>
            <a:endParaRPr lang="en-GB" sz="2400" dirty="0">
              <a:solidFill>
                <a:prstClr val="white"/>
              </a:solidFill>
              <a:ea typeface="Calibri"/>
              <a:cs typeface="Calibri"/>
              <a:sym typeface="Calibri"/>
            </a:endParaRPr>
          </a:p>
          <a:p>
            <a:pPr>
              <a:buClr>
                <a:srgbClr val="258592"/>
              </a:buClr>
              <a:buSzPts val="2400"/>
            </a:pPr>
            <a:endParaRPr lang="en-GB" sz="2400" dirty="0">
              <a:solidFill>
                <a:prstClr val="white"/>
              </a:solidFill>
              <a:ea typeface="Calibri"/>
              <a:cs typeface="Calibri"/>
              <a:sym typeface="Calibri"/>
            </a:endParaRPr>
          </a:p>
          <a:p>
            <a:pPr>
              <a:buClr>
                <a:srgbClr val="258592"/>
              </a:buClr>
              <a:buSzPts val="2400"/>
            </a:pPr>
            <a:endParaRPr lang="en-GB" sz="2400" dirty="0">
              <a:solidFill>
                <a:prstClr val="white"/>
              </a:solidFill>
            </a:endParaRPr>
          </a:p>
          <a:p>
            <a:pPr>
              <a:buClr>
                <a:srgbClr val="258592"/>
              </a:buClr>
              <a:buSzPts val="2400"/>
              <a:buFont typeface="Calibri"/>
              <a:buNone/>
            </a:pPr>
            <a:r>
              <a:rPr lang="en-GB" sz="2400" b="1" dirty="0">
                <a:solidFill>
                  <a:prstClr val="white"/>
                </a:solidFill>
                <a:latin typeface="Calibri"/>
                <a:ea typeface="Calibri"/>
                <a:cs typeface="Calibri"/>
                <a:sym typeface="Calibri"/>
              </a:rPr>
              <a:t> </a:t>
            </a:r>
          </a:p>
          <a:p>
            <a:pPr>
              <a:buClr>
                <a:srgbClr val="258592"/>
              </a:buClr>
              <a:buSzPts val="2400"/>
              <a:buFont typeface="Calibri"/>
              <a:buNone/>
            </a:pPr>
            <a:endParaRPr lang="en-GB" sz="2400" b="1" dirty="0">
              <a:solidFill>
                <a:prstClr val="white"/>
              </a:solidFill>
              <a:latin typeface="Calibri"/>
              <a:ea typeface="Calibri"/>
              <a:cs typeface="Calibri"/>
              <a:sym typeface="Calibri"/>
            </a:endParaRPr>
          </a:p>
          <a:p>
            <a:pPr>
              <a:buClr>
                <a:srgbClr val="258592"/>
              </a:buClr>
              <a:buSzPts val="2400"/>
              <a:buFont typeface="Calibri"/>
              <a:buNone/>
            </a:pPr>
            <a:endParaRPr lang="en-GB" sz="2400" b="1" dirty="0">
              <a:solidFill>
                <a:prstClr val="white"/>
              </a:solidFill>
              <a:latin typeface="Calibri"/>
              <a:ea typeface="Calibri"/>
              <a:cs typeface="Calibri"/>
              <a:sym typeface="Calibri"/>
            </a:endParaRPr>
          </a:p>
          <a:p>
            <a:pPr>
              <a:buClr>
                <a:srgbClr val="258592"/>
              </a:buClr>
              <a:buSzPts val="2400"/>
              <a:buFont typeface="Calibri"/>
              <a:buNone/>
            </a:pPr>
            <a:endParaRPr lang="en-GB" sz="2400" b="1" dirty="0">
              <a:solidFill>
                <a:prstClr val="white"/>
              </a:solidFill>
              <a:latin typeface="Calibri"/>
              <a:ea typeface="Calibri"/>
              <a:cs typeface="Calibri"/>
              <a:sym typeface="Calibri"/>
            </a:endParaRPr>
          </a:p>
        </p:txBody>
      </p:sp>
    </p:spTree>
    <p:extLst>
      <p:ext uri="{BB962C8B-B14F-4D97-AF65-F5344CB8AC3E}">
        <p14:creationId xmlns:p14="http://schemas.microsoft.com/office/powerpoint/2010/main" val="1097086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6" name="Shape 622"/>
          <p:cNvSpPr txBox="1"/>
          <p:nvPr/>
        </p:nvSpPr>
        <p:spPr>
          <a:xfrm>
            <a:off x="392514" y="273959"/>
            <a:ext cx="8662357" cy="666701"/>
          </a:xfrm>
          <a:prstGeom prst="rect">
            <a:avLst/>
          </a:prstGeom>
          <a:noFill/>
          <a:ln>
            <a:noFill/>
          </a:ln>
        </p:spPr>
        <p:txBody>
          <a:bodyPr spcFirstLastPara="1" wrap="square" lIns="91425" tIns="45700" rIns="91425" bIns="45700" anchor="t" anchorCtr="0">
            <a:noAutofit/>
          </a:bodyPr>
          <a:lstStyle/>
          <a:p>
            <a:pPr>
              <a:buClr>
                <a:srgbClr val="376092"/>
              </a:buClr>
              <a:buSzPts val="700"/>
            </a:pPr>
            <a:r>
              <a:rPr lang="en-GB" sz="2400" b="1" dirty="0">
                <a:solidFill>
                  <a:srgbClr val="008080"/>
                </a:solidFill>
                <a:latin typeface="Calibri"/>
                <a:ea typeface="Calibri"/>
                <a:cs typeface="Calibri"/>
                <a:sym typeface="Calibri"/>
              </a:rPr>
              <a:t>Building community leadership and engagement in design</a:t>
            </a: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chemeClr val="tx1"/>
              </a:solidFill>
              <a:latin typeface="Calibri"/>
              <a:ea typeface="Calibri"/>
              <a:cs typeface="Calibri"/>
              <a:sym typeface="Calibri"/>
            </a:endParaRPr>
          </a:p>
          <a:p>
            <a:pPr>
              <a:buClr>
                <a:srgbClr val="376092"/>
              </a:buClr>
              <a:buSzPts val="700"/>
            </a:pPr>
            <a:endParaRPr lang="en-GB" sz="2000" dirty="0">
              <a:solidFill>
                <a:srgbClr val="008080"/>
              </a:solidFill>
              <a:latin typeface="Calibri"/>
              <a:ea typeface="Calibri"/>
              <a:cs typeface="Calibri"/>
              <a:sym typeface="Calibri"/>
            </a:endParaRPr>
          </a:p>
          <a:p>
            <a:pPr>
              <a:buClr>
                <a:srgbClr val="376092"/>
              </a:buClr>
              <a:buSzPts val="700"/>
            </a:pPr>
            <a:endParaRPr lang="en-GB" sz="2000" dirty="0">
              <a:solidFill>
                <a:srgbClr val="008080"/>
              </a:solidFill>
              <a:latin typeface="Calibri"/>
              <a:ea typeface="Calibri"/>
              <a:cs typeface="Calibri"/>
              <a:sym typeface="Calibri"/>
            </a:endParaRPr>
          </a:p>
          <a:p>
            <a:pPr>
              <a:buClr>
                <a:srgbClr val="376092"/>
              </a:buClr>
              <a:buSzPts val="700"/>
            </a:pPr>
            <a:endParaRPr lang="en-GB" sz="2000" dirty="0">
              <a:solidFill>
                <a:srgbClr val="008080"/>
              </a:solidFill>
              <a:latin typeface="Calibri"/>
              <a:ea typeface="Calibri"/>
              <a:cs typeface="Calibri"/>
              <a:sym typeface="Calibri"/>
            </a:endParaRPr>
          </a:p>
        </p:txBody>
      </p:sp>
      <p:sp>
        <p:nvSpPr>
          <p:cNvPr id="5" name="Rectangle 4"/>
          <p:cNvSpPr/>
          <p:nvPr/>
        </p:nvSpPr>
        <p:spPr>
          <a:xfrm>
            <a:off x="392515" y="1032766"/>
            <a:ext cx="8083402" cy="1200329"/>
          </a:xfrm>
          <a:prstGeom prst="rect">
            <a:avLst/>
          </a:prstGeom>
        </p:spPr>
        <p:txBody>
          <a:bodyPr wrap="square">
            <a:spAutoFit/>
          </a:bodyPr>
          <a:lstStyle/>
          <a:p>
            <a:r>
              <a:rPr lang="en-GB" sz="1800" dirty="0">
                <a:solidFill>
                  <a:schemeClr val="dk1"/>
                </a:solidFill>
                <a:latin typeface="Calibri"/>
                <a:ea typeface="Calibri"/>
                <a:cs typeface="Calibri"/>
                <a:sym typeface="Calibri"/>
              </a:rPr>
              <a:t>Stories about the obstacles and approaches that helped groups who look after historic places of worship to take ownership of the process of working with their community and professionals to:</a:t>
            </a:r>
          </a:p>
          <a:p>
            <a:pPr lvl="0"/>
            <a:endParaRPr lang="en-GB" sz="1800" kern="1200" dirty="0">
              <a:latin typeface="Calibri"/>
              <a:cs typeface="Calibri"/>
            </a:endParaRPr>
          </a:p>
        </p:txBody>
      </p:sp>
      <p:pic>
        <p:nvPicPr>
          <p:cNvPr id="14" name="Picture 13" descr="Messy design proc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9572" y="4415469"/>
            <a:ext cx="4768416" cy="2003268"/>
          </a:xfrm>
          <a:prstGeom prst="rect">
            <a:avLst/>
          </a:prstGeom>
        </p:spPr>
      </p:pic>
      <p:sp>
        <p:nvSpPr>
          <p:cNvPr id="2" name="Rectangle 1"/>
          <p:cNvSpPr/>
          <p:nvPr/>
        </p:nvSpPr>
        <p:spPr>
          <a:xfrm>
            <a:off x="555934" y="3509623"/>
            <a:ext cx="1383638" cy="646331"/>
          </a:xfrm>
          <a:prstGeom prst="rect">
            <a:avLst/>
          </a:prstGeom>
        </p:spPr>
        <p:txBody>
          <a:bodyPr wrap="square">
            <a:spAutoFit/>
          </a:bodyPr>
          <a:lstStyle/>
          <a:p>
            <a:pPr lvl="0">
              <a:buClr>
                <a:srgbClr val="258592"/>
              </a:buClr>
            </a:pPr>
            <a:r>
              <a:rPr lang="en-GB" sz="1800" dirty="0">
                <a:solidFill>
                  <a:srgbClr val="0D0D0D"/>
                </a:solidFill>
                <a:latin typeface="Calibri"/>
                <a:ea typeface="Calibri"/>
                <a:cs typeface="Calibri"/>
                <a:sym typeface="Calibri"/>
              </a:rPr>
              <a:t>Explore</a:t>
            </a:r>
            <a:r>
              <a:rPr lang="en-GB" sz="1800" b="1" dirty="0">
                <a:solidFill>
                  <a:srgbClr val="0D0D0D"/>
                </a:solidFill>
                <a:latin typeface="Calibri"/>
                <a:ea typeface="Calibri"/>
                <a:cs typeface="Calibri"/>
                <a:sym typeface="Calibri"/>
              </a:rPr>
              <a:t> </a:t>
            </a:r>
          </a:p>
          <a:p>
            <a:pPr lvl="0">
              <a:buClr>
                <a:srgbClr val="258592"/>
              </a:buClr>
            </a:pPr>
            <a:r>
              <a:rPr lang="en-GB" sz="1800" b="1" dirty="0">
                <a:solidFill>
                  <a:srgbClr val="0D0D0D"/>
                </a:solidFill>
                <a:latin typeface="Calibri"/>
                <a:ea typeface="Calibri"/>
                <a:cs typeface="Calibri"/>
                <a:sym typeface="Calibri"/>
              </a:rPr>
              <a:t>needs</a:t>
            </a:r>
          </a:p>
        </p:txBody>
      </p:sp>
      <p:sp>
        <p:nvSpPr>
          <p:cNvPr id="3" name="Rectangle 2"/>
          <p:cNvSpPr/>
          <p:nvPr/>
        </p:nvSpPr>
        <p:spPr>
          <a:xfrm>
            <a:off x="2824118" y="2600271"/>
            <a:ext cx="976462" cy="923330"/>
          </a:xfrm>
          <a:prstGeom prst="rect">
            <a:avLst/>
          </a:prstGeom>
        </p:spPr>
        <p:txBody>
          <a:bodyPr wrap="none">
            <a:spAutoFit/>
          </a:bodyPr>
          <a:lstStyle/>
          <a:p>
            <a:pPr lvl="0">
              <a:buClr>
                <a:srgbClr val="258592"/>
              </a:buClr>
            </a:pPr>
            <a:r>
              <a:rPr lang="en-GB" sz="1800" dirty="0">
                <a:solidFill>
                  <a:srgbClr val="0D0D0D"/>
                </a:solidFill>
                <a:latin typeface="Calibri"/>
                <a:ea typeface="Calibri"/>
                <a:cs typeface="Calibri"/>
                <a:sym typeface="Calibri"/>
              </a:rPr>
              <a:t>Develop</a:t>
            </a:r>
            <a:r>
              <a:rPr lang="en-GB" sz="1800" b="1" dirty="0">
                <a:solidFill>
                  <a:srgbClr val="0D0D0D"/>
                </a:solidFill>
                <a:latin typeface="Calibri"/>
                <a:ea typeface="Calibri"/>
                <a:cs typeface="Calibri"/>
                <a:sym typeface="Calibri"/>
              </a:rPr>
              <a:t> </a:t>
            </a:r>
          </a:p>
          <a:p>
            <a:pPr lvl="0">
              <a:buClr>
                <a:srgbClr val="258592"/>
              </a:buClr>
            </a:pPr>
            <a:r>
              <a:rPr lang="en-GB" sz="1800" b="1" dirty="0">
                <a:solidFill>
                  <a:srgbClr val="0D0D0D"/>
                </a:solidFill>
                <a:latin typeface="Calibri"/>
                <a:ea typeface="Calibri"/>
                <a:cs typeface="Calibri"/>
                <a:sym typeface="Calibri"/>
              </a:rPr>
              <a:t>a vision</a:t>
            </a:r>
          </a:p>
          <a:p>
            <a:pPr lvl="0">
              <a:buClr>
                <a:srgbClr val="258592"/>
              </a:buClr>
            </a:pPr>
            <a:endParaRPr lang="en-GB" sz="1800" dirty="0">
              <a:solidFill>
                <a:srgbClr val="0D0D0D"/>
              </a:solidFill>
              <a:latin typeface="Calibri"/>
              <a:ea typeface="Calibri"/>
              <a:cs typeface="Calibri"/>
              <a:sym typeface="Calibri"/>
            </a:endParaRPr>
          </a:p>
        </p:txBody>
      </p:sp>
      <p:sp>
        <p:nvSpPr>
          <p:cNvPr id="18" name="Rectangle 17"/>
          <p:cNvSpPr/>
          <p:nvPr/>
        </p:nvSpPr>
        <p:spPr>
          <a:xfrm>
            <a:off x="7049445" y="3990090"/>
            <a:ext cx="2944159" cy="646331"/>
          </a:xfrm>
          <a:prstGeom prst="rect">
            <a:avLst/>
          </a:prstGeom>
        </p:spPr>
        <p:txBody>
          <a:bodyPr wrap="square">
            <a:spAutoFit/>
          </a:bodyPr>
          <a:lstStyle/>
          <a:p>
            <a:pPr lvl="0">
              <a:buClr>
                <a:srgbClr val="258592"/>
              </a:buClr>
            </a:pPr>
            <a:r>
              <a:rPr lang="en-GB" sz="1800" dirty="0">
                <a:solidFill>
                  <a:srgbClr val="0D0D0D"/>
                </a:solidFill>
                <a:latin typeface="Calibri"/>
                <a:ea typeface="Calibri"/>
                <a:cs typeface="Calibri"/>
                <a:sym typeface="Calibri"/>
              </a:rPr>
              <a:t>Test</a:t>
            </a:r>
          </a:p>
          <a:p>
            <a:pPr lvl="0">
              <a:buClr>
                <a:srgbClr val="258592"/>
              </a:buClr>
            </a:pPr>
            <a:r>
              <a:rPr lang="en-GB" sz="1800" b="1" dirty="0">
                <a:solidFill>
                  <a:srgbClr val="0D0D0D"/>
                </a:solidFill>
                <a:latin typeface="Calibri"/>
                <a:ea typeface="Calibri"/>
                <a:cs typeface="Calibri"/>
                <a:sym typeface="Calibri"/>
              </a:rPr>
              <a:t>impact</a:t>
            </a:r>
          </a:p>
        </p:txBody>
      </p:sp>
      <p:sp>
        <p:nvSpPr>
          <p:cNvPr id="10" name="Rectangle 9"/>
          <p:cNvSpPr/>
          <p:nvPr/>
        </p:nvSpPr>
        <p:spPr>
          <a:xfrm>
            <a:off x="5367313" y="2845192"/>
            <a:ext cx="2944159" cy="646331"/>
          </a:xfrm>
          <a:prstGeom prst="rect">
            <a:avLst/>
          </a:prstGeom>
        </p:spPr>
        <p:txBody>
          <a:bodyPr wrap="square">
            <a:spAutoFit/>
          </a:bodyPr>
          <a:lstStyle/>
          <a:p>
            <a:pPr lvl="0">
              <a:buClr>
                <a:srgbClr val="258592"/>
              </a:buClr>
            </a:pPr>
            <a:r>
              <a:rPr lang="en-GB" sz="1800" dirty="0">
                <a:solidFill>
                  <a:srgbClr val="0D0D0D"/>
                </a:solidFill>
                <a:latin typeface="Calibri"/>
                <a:ea typeface="Calibri"/>
                <a:cs typeface="Calibri"/>
                <a:sym typeface="Calibri"/>
              </a:rPr>
              <a:t>Define</a:t>
            </a:r>
            <a:r>
              <a:rPr lang="en-GB" sz="1800" b="1" dirty="0">
                <a:solidFill>
                  <a:srgbClr val="0D0D0D"/>
                </a:solidFill>
                <a:latin typeface="Calibri"/>
                <a:ea typeface="Calibri"/>
                <a:cs typeface="Calibri"/>
                <a:sym typeface="Calibri"/>
              </a:rPr>
              <a:t> </a:t>
            </a:r>
          </a:p>
          <a:p>
            <a:pPr lvl="0">
              <a:buClr>
                <a:srgbClr val="258592"/>
              </a:buClr>
            </a:pPr>
            <a:r>
              <a:rPr lang="en-GB" sz="1800" b="1" dirty="0">
                <a:solidFill>
                  <a:srgbClr val="0D0D0D"/>
                </a:solidFill>
                <a:latin typeface="Calibri"/>
                <a:ea typeface="Calibri"/>
                <a:cs typeface="Calibri"/>
                <a:sym typeface="Calibri"/>
              </a:rPr>
              <a:t>options</a:t>
            </a:r>
          </a:p>
        </p:txBody>
      </p:sp>
      <p:pic>
        <p:nvPicPr>
          <p:cNvPr id="6" name="Picture 5" descr="Process Explor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24118" y="3334379"/>
            <a:ext cx="1499662" cy="974923"/>
          </a:xfrm>
          <a:prstGeom prst="rect">
            <a:avLst/>
          </a:prstGeom>
        </p:spPr>
      </p:pic>
      <p:pic>
        <p:nvPicPr>
          <p:cNvPr id="8" name="Picture 7" descr="Process ideas.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4179" y="3560949"/>
            <a:ext cx="1692987" cy="1332632"/>
          </a:xfrm>
          <a:prstGeom prst="rect">
            <a:avLst/>
          </a:prstGeom>
        </p:spPr>
      </p:pic>
      <p:pic>
        <p:nvPicPr>
          <p:cNvPr id="11" name="Picture 10" descr="Process prototyp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1707" y="4580386"/>
            <a:ext cx="1714209" cy="1497024"/>
          </a:xfrm>
          <a:prstGeom prst="rect">
            <a:avLst/>
          </a:prstGeom>
        </p:spPr>
      </p:pic>
      <p:pic>
        <p:nvPicPr>
          <p:cNvPr id="13" name="Picture 12" descr="C client.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5934" y="4242672"/>
            <a:ext cx="1612319" cy="1086226"/>
          </a:xfrm>
          <a:prstGeom prst="rect">
            <a:avLst/>
          </a:prstGeom>
        </p:spPr>
      </p:pic>
    </p:spTree>
    <p:extLst>
      <p:ext uri="{BB962C8B-B14F-4D97-AF65-F5344CB8AC3E}">
        <p14:creationId xmlns:p14="http://schemas.microsoft.com/office/powerpoint/2010/main" val="3716937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Shape 335"/>
        <p:cNvGrpSpPr/>
        <p:nvPr/>
      </p:nvGrpSpPr>
      <p:grpSpPr>
        <a:xfrm>
          <a:off x="0" y="0"/>
          <a:ext cx="0" cy="0"/>
          <a:chOff x="0" y="0"/>
          <a:chExt cx="0" cy="0"/>
        </a:xfrm>
      </p:grpSpPr>
      <p:sp>
        <p:nvSpPr>
          <p:cNvPr id="336" name="Google Shape;336;p57"/>
          <p:cNvSpPr/>
          <p:nvPr/>
        </p:nvSpPr>
        <p:spPr>
          <a:xfrm>
            <a:off x="195277" y="289770"/>
            <a:ext cx="8672983" cy="13369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SzPts val="2400"/>
              <a:buFont typeface="Calibri"/>
              <a:buNone/>
            </a:pPr>
            <a:r>
              <a:rPr lang="en-GB" sz="2400" b="1" dirty="0">
                <a:solidFill>
                  <a:schemeClr val="bg1"/>
                </a:solidFill>
                <a:latin typeface="Calibri"/>
                <a:ea typeface="Calibri"/>
                <a:cs typeface="Calibri"/>
                <a:sym typeface="Calibri"/>
              </a:rPr>
              <a:t>FOUR SHORT STORIES</a:t>
            </a:r>
          </a:p>
          <a:p>
            <a:pPr marL="0" marR="0" lvl="0" indent="0" algn="l" rtl="0">
              <a:lnSpc>
                <a:spcPct val="100000"/>
              </a:lnSpc>
              <a:spcBef>
                <a:spcPts val="0"/>
              </a:spcBef>
              <a:spcAft>
                <a:spcPts val="0"/>
              </a:spcAft>
              <a:buClr>
                <a:srgbClr val="258592"/>
              </a:buClr>
              <a:buSzPts val="2400"/>
              <a:buFont typeface="Calibri"/>
              <a:buNone/>
            </a:pPr>
            <a:r>
              <a:rPr lang="en-GB" sz="2400" b="1" dirty="0">
                <a:solidFill>
                  <a:schemeClr val="bg1"/>
                </a:solidFill>
                <a:latin typeface="Calibri"/>
                <a:ea typeface="Calibri"/>
                <a:cs typeface="Calibri"/>
                <a:sym typeface="Calibri"/>
              </a:rPr>
              <a:t> </a:t>
            </a:r>
          </a:p>
          <a:p>
            <a:pPr marL="0" marR="0" lvl="0" indent="0" algn="l" rtl="0">
              <a:lnSpc>
                <a:spcPct val="100000"/>
              </a:lnSpc>
              <a:spcBef>
                <a:spcPts val="0"/>
              </a:spcBef>
              <a:spcAft>
                <a:spcPts val="0"/>
              </a:spcAft>
              <a:buClr>
                <a:srgbClr val="258592"/>
              </a:buClr>
              <a:buSzPts val="2400"/>
              <a:buFont typeface="Calibri"/>
              <a:buNone/>
            </a:pPr>
            <a:endParaRPr lang="en-GB" sz="2400" b="1"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780092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10" name="Picture 9" descr="Human asset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31916" y="706519"/>
            <a:ext cx="3109376" cy="2847062"/>
          </a:xfrm>
          <a:prstGeom prst="rect">
            <a:avLst/>
          </a:prstGeom>
        </p:spPr>
      </p:pic>
      <p:sp>
        <p:nvSpPr>
          <p:cNvPr id="17" name="Shape 632"/>
          <p:cNvSpPr/>
          <p:nvPr/>
        </p:nvSpPr>
        <p:spPr>
          <a:xfrm>
            <a:off x="143783" y="289770"/>
            <a:ext cx="8726230" cy="8779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1: Connecting the dots </a:t>
            </a:r>
            <a:endParaRPr lang="en-GB" sz="2400" dirty="0">
              <a:solidFill>
                <a:srgbClr val="008080"/>
              </a:solidFill>
              <a:latin typeface="Calibri"/>
              <a:ea typeface="Calibri"/>
              <a:cs typeface="Calibri"/>
              <a:sym typeface="Calibri"/>
            </a:endParaRPr>
          </a:p>
          <a:p>
            <a:pPr>
              <a:buClr>
                <a:srgbClr val="258592"/>
              </a:buClr>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sp>
        <p:nvSpPr>
          <p:cNvPr id="3" name="Rectangle 2"/>
          <p:cNvSpPr/>
          <p:nvPr/>
        </p:nvSpPr>
        <p:spPr>
          <a:xfrm>
            <a:off x="164269" y="1051947"/>
            <a:ext cx="4849984" cy="1200329"/>
          </a:xfrm>
          <a:prstGeom prst="rect">
            <a:avLst/>
          </a:prstGeom>
        </p:spPr>
        <p:txBody>
          <a:bodyPr wrap="square">
            <a:spAutoFit/>
          </a:bodyPr>
          <a:lstStyle/>
          <a:p>
            <a:pPr>
              <a:buClr>
                <a:srgbClr val="258592"/>
              </a:buClr>
            </a:pPr>
            <a:r>
              <a:rPr lang="en-GB" sz="1800" dirty="0">
                <a:solidFill>
                  <a:srgbClr val="008080"/>
                </a:solidFill>
                <a:latin typeface="Calibri"/>
                <a:ea typeface="Calibri"/>
                <a:cs typeface="Calibri"/>
                <a:sym typeface="Calibri"/>
              </a:rPr>
              <a:t>Community Design Leadership that comes with </a:t>
            </a:r>
          </a:p>
          <a:p>
            <a:pPr>
              <a:buClr>
                <a:srgbClr val="258592"/>
              </a:buClr>
            </a:pPr>
            <a:r>
              <a:rPr lang="en-GB" sz="1800" b="1" dirty="0">
                <a:solidFill>
                  <a:srgbClr val="008080"/>
                </a:solidFill>
                <a:latin typeface="Calibri"/>
                <a:ea typeface="Calibri"/>
                <a:cs typeface="Calibri"/>
                <a:sym typeface="Calibri"/>
              </a:rPr>
              <a:t>the</a:t>
            </a:r>
            <a:r>
              <a:rPr lang="en-GB" sz="1800" dirty="0">
                <a:solidFill>
                  <a:srgbClr val="008080"/>
                </a:solidFill>
                <a:latin typeface="Calibri"/>
                <a:ea typeface="Calibri"/>
                <a:cs typeface="Calibri"/>
                <a:sym typeface="Calibri"/>
              </a:rPr>
              <a:t> </a:t>
            </a:r>
            <a:r>
              <a:rPr lang="en-GB" sz="1800" b="1" dirty="0">
                <a:solidFill>
                  <a:srgbClr val="008080"/>
                </a:solidFill>
                <a:latin typeface="Calibri"/>
                <a:ea typeface="Calibri"/>
                <a:cs typeface="Calibri"/>
                <a:sym typeface="Calibri"/>
              </a:rPr>
              <a:t>development of a shared strategic rationale on why and what change is needed</a:t>
            </a:r>
          </a:p>
          <a:p>
            <a:pPr>
              <a:buClr>
                <a:srgbClr val="258592"/>
              </a:buClr>
            </a:pPr>
            <a:endParaRPr lang="en-GB" sz="1800" b="1" dirty="0">
              <a:solidFill>
                <a:srgbClr val="008080"/>
              </a:solidFill>
              <a:latin typeface="Calibri"/>
              <a:ea typeface="Calibri"/>
              <a:cs typeface="Calibri"/>
              <a:sym typeface="Calibri"/>
            </a:endParaRPr>
          </a:p>
        </p:txBody>
      </p:sp>
    </p:spTree>
    <p:extLst>
      <p:ext uri="{BB962C8B-B14F-4D97-AF65-F5344CB8AC3E}">
        <p14:creationId xmlns:p14="http://schemas.microsoft.com/office/powerpoint/2010/main" val="2930808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11" name="Shape 632"/>
          <p:cNvSpPr/>
          <p:nvPr/>
        </p:nvSpPr>
        <p:spPr>
          <a:xfrm>
            <a:off x="143786" y="289770"/>
            <a:ext cx="5799002" cy="5570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1: Connecting the dots</a:t>
            </a:r>
          </a:p>
          <a:p>
            <a:pPr marL="0" marR="0" lvl="0" indent="0" algn="l" rtl="0">
              <a:lnSpc>
                <a:spcPct val="100000"/>
              </a:lnSpc>
              <a:spcBef>
                <a:spcPts val="0"/>
              </a:spcBef>
              <a:spcAft>
                <a:spcPts val="0"/>
              </a:spcAft>
              <a:buClr>
                <a:srgbClr val="258592"/>
              </a:buClr>
              <a:buFont typeface="Calibri"/>
              <a:buNone/>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sp>
        <p:nvSpPr>
          <p:cNvPr id="12" name="Shape 632"/>
          <p:cNvSpPr/>
          <p:nvPr/>
        </p:nvSpPr>
        <p:spPr>
          <a:xfrm>
            <a:off x="143786" y="5687739"/>
            <a:ext cx="9124652" cy="8085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1800" dirty="0">
                <a:solidFill>
                  <a:srgbClr val="008080"/>
                </a:solidFill>
                <a:latin typeface="Calibri"/>
                <a:ea typeface="Calibri"/>
                <a:cs typeface="Calibri"/>
                <a:sym typeface="Calibri"/>
              </a:rPr>
              <a:t>The St Peter’s Church in Chester </a:t>
            </a: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pic>
        <p:nvPicPr>
          <p:cNvPr id="5" name="Picture 4" descr="St Peter chruch cross .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786" y="1174596"/>
            <a:ext cx="3543517" cy="4300385"/>
          </a:xfrm>
          <a:prstGeom prst="rect">
            <a:avLst/>
          </a:prstGeom>
        </p:spPr>
      </p:pic>
      <p:pic>
        <p:nvPicPr>
          <p:cNvPr id="7" name="Picture 6" descr="St peter's insid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01051" y="1174596"/>
            <a:ext cx="5016500" cy="4356100"/>
          </a:xfrm>
          <a:prstGeom prst="rect">
            <a:avLst/>
          </a:prstGeom>
        </p:spPr>
      </p:pic>
    </p:spTree>
    <p:extLst>
      <p:ext uri="{BB962C8B-B14F-4D97-AF65-F5344CB8AC3E}">
        <p14:creationId xmlns:p14="http://schemas.microsoft.com/office/powerpoint/2010/main" val="1654988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13" name="Picture 12" descr="Views.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9069" y="1650806"/>
            <a:ext cx="5797260" cy="5009856"/>
          </a:xfrm>
          <a:prstGeom prst="rect">
            <a:avLst/>
          </a:prstGeom>
        </p:spPr>
      </p:pic>
      <p:sp>
        <p:nvSpPr>
          <p:cNvPr id="11" name="Shape 632"/>
          <p:cNvSpPr/>
          <p:nvPr/>
        </p:nvSpPr>
        <p:spPr>
          <a:xfrm>
            <a:off x="143786" y="289770"/>
            <a:ext cx="5799002" cy="5570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58592"/>
              </a:buClr>
              <a:buFont typeface="Calibri"/>
              <a:buNone/>
            </a:pPr>
            <a:r>
              <a:rPr lang="en-GB" sz="2400" b="1" dirty="0">
                <a:solidFill>
                  <a:srgbClr val="008080"/>
                </a:solidFill>
                <a:latin typeface="Calibri"/>
                <a:ea typeface="Calibri"/>
                <a:cs typeface="Calibri"/>
                <a:sym typeface="Calibri"/>
              </a:rPr>
              <a:t>STORY 1: Connecting the dots</a:t>
            </a:r>
          </a:p>
          <a:p>
            <a:pPr marL="0" marR="0" lvl="0" indent="0" algn="l" rtl="0">
              <a:lnSpc>
                <a:spcPct val="100000"/>
              </a:lnSpc>
              <a:spcBef>
                <a:spcPts val="0"/>
              </a:spcBef>
              <a:spcAft>
                <a:spcPts val="0"/>
              </a:spcAft>
              <a:buClr>
                <a:srgbClr val="258592"/>
              </a:buClr>
              <a:buFont typeface="Calibri"/>
              <a:buNone/>
            </a:pPr>
            <a:endParaRPr lang="en-GB" sz="2400" dirty="0">
              <a:solidFill>
                <a:srgbClr val="008080"/>
              </a:solidFill>
              <a:latin typeface="Calibri"/>
              <a:ea typeface="Calibri"/>
              <a:cs typeface="Calibri"/>
              <a:sym typeface="Calibri"/>
            </a:endParaRPr>
          </a:p>
          <a:p>
            <a:pPr marL="0" marR="0" lvl="0" indent="0" algn="l" rtl="0">
              <a:lnSpc>
                <a:spcPct val="100000"/>
              </a:lnSpc>
              <a:spcBef>
                <a:spcPts val="0"/>
              </a:spcBef>
              <a:spcAft>
                <a:spcPts val="0"/>
              </a:spcAft>
              <a:buClr>
                <a:srgbClr val="258592"/>
              </a:buClr>
              <a:buFont typeface="Calibri"/>
              <a:buNone/>
            </a:pPr>
            <a:endParaRPr sz="1800" dirty="0">
              <a:solidFill>
                <a:srgbClr val="008080"/>
              </a:solidFill>
            </a:endParaRPr>
          </a:p>
        </p:txBody>
      </p:sp>
      <p:sp>
        <p:nvSpPr>
          <p:cNvPr id="6" name="Rectangle 5"/>
          <p:cNvSpPr/>
          <p:nvPr/>
        </p:nvSpPr>
        <p:spPr>
          <a:xfrm>
            <a:off x="141989" y="904606"/>
            <a:ext cx="9002011" cy="923330"/>
          </a:xfrm>
          <a:prstGeom prst="rect">
            <a:avLst/>
          </a:prstGeom>
        </p:spPr>
        <p:txBody>
          <a:bodyPr wrap="square">
            <a:spAutoFit/>
          </a:bodyPr>
          <a:lstStyle/>
          <a:p>
            <a:pPr>
              <a:buClr>
                <a:srgbClr val="258592"/>
              </a:buClr>
            </a:pPr>
            <a:r>
              <a:rPr lang="en-GB" sz="1800" b="1" dirty="0">
                <a:solidFill>
                  <a:srgbClr val="008080"/>
                </a:solidFill>
                <a:latin typeface="Calibri"/>
                <a:ea typeface="Calibri"/>
                <a:cs typeface="Calibri"/>
                <a:sym typeface="Calibri"/>
              </a:rPr>
              <a:t>Obstacle: </a:t>
            </a:r>
            <a:r>
              <a:rPr lang="en-GB" sz="1800" dirty="0">
                <a:solidFill>
                  <a:schemeClr val="tx1"/>
                </a:solidFill>
                <a:latin typeface="Calibri"/>
                <a:ea typeface="Calibri"/>
                <a:cs typeface="Calibri"/>
                <a:sym typeface="Calibri"/>
              </a:rPr>
              <a:t>Difficulty of the church to decide priorities and focus on their needs and design thinking (e.g. accessibility, flexibility, visibility, facilities)</a:t>
            </a:r>
          </a:p>
          <a:p>
            <a:pPr lvl="0">
              <a:buClr>
                <a:srgbClr val="258592"/>
              </a:buClr>
            </a:pPr>
            <a:r>
              <a:rPr lang="en-GB" sz="1800" i="1" dirty="0">
                <a:solidFill>
                  <a:schemeClr val="tx1"/>
                </a:solidFill>
                <a:latin typeface="Calibri"/>
                <a:ea typeface="Calibri"/>
                <a:cs typeface="Calibri"/>
                <a:sym typeface="Calibri"/>
              </a:rPr>
              <a:t> </a:t>
            </a:r>
          </a:p>
        </p:txBody>
      </p:sp>
    </p:spTree>
    <p:extLst>
      <p:ext uri="{BB962C8B-B14F-4D97-AF65-F5344CB8AC3E}">
        <p14:creationId xmlns:p14="http://schemas.microsoft.com/office/powerpoint/2010/main" val="205553922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83400</TotalTime>
  <Words>1474</Words>
  <Application>Microsoft Office PowerPoint</Application>
  <PresentationFormat>On-screen Show (4:3)</PresentationFormat>
  <Paragraphs>364</Paragraphs>
  <Slides>44</Slides>
  <Notes>44</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44</vt:i4>
      </vt:variant>
    </vt:vector>
  </HeadingPairs>
  <TitlesOfParts>
    <vt:vector size="50" baseType="lpstr">
      <vt:lpstr>Calibri</vt:lpstr>
      <vt:lpstr>Arial</vt:lpstr>
      <vt:lpstr>Simple Light</vt:lpstr>
      <vt:lpstr>simple-light-2</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HRB</dc:creator>
  <cp:lastModifiedBy>HRB</cp:lastModifiedBy>
  <cp:revision>969</cp:revision>
  <dcterms:modified xsi:type="dcterms:W3CDTF">2019-11-27T13:50:58Z</dcterms:modified>
</cp:coreProperties>
</file>